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3" r:id="rId17"/>
    <p:sldId id="274" r:id="rId18"/>
    <p:sldId id="277" r:id="rId19"/>
    <p:sldId id="278" r:id="rId20"/>
    <p:sldId id="279" r:id="rId21"/>
    <p:sldId id="275" r:id="rId22"/>
    <p:sldId id="280" r:id="rId23"/>
    <p:sldId id="271" r:id="rId24"/>
    <p:sldId id="272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AC4E3-C646-4675-B21C-EE1E5AA02504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7627-DE29-4654-B8E7-5E5B7B817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5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7627-DE29-4654-B8E7-5E5B7B817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2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7627-DE29-4654-B8E7-5E5B7B8170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1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1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8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4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1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0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9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9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0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4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2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9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6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9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7C5C3-A32F-412C-926A-F28811E75AEA}" type="datetimeFigureOut">
              <a:rPr lang="fr-FR" smtClean="0"/>
              <a:t>27/02/2019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3A0316-9E8C-470E-ACE9-440177EEE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.gouv.fr/pid25535/bulletin_officiel.html?cid_bo=86940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://cache.media.eduscol.education.fr/file/Consultation_Reperes_et_attendus_2018/42/8/Reperes_Francais_CP_10194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che.media.eduscol.education.fr/file/Consultation_Reperes_et_attendus_2018/41/9/Reperes_EMC_CP_1019419.pdf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://cache.media.eduscol.education.fr/file/INDICATEURS_DE_PROGRES/90/0/50_pages_1703_551900.pdf" TargetMode="External"/><Relationship Id="rId4" Type="http://schemas.openxmlformats.org/officeDocument/2006/relationships/hyperlink" Target="http://cache.media.eduscol.education.fr/file/Consultation_Reperes_et_attendus_2018/43/7/Reperes_Mathematiques_CP_1019437.pdf" TargetMode="External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ache.media.eduscol.education.fr/file/evaluation/48/1/synthese_des_acquis_maternelle_janv2016_527481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ncollegedesecteur.lenord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Conseil des directeurs</a:t>
            </a:r>
            <a:br>
              <a:rPr lang="fr-FR" dirty="0" smtClean="0"/>
            </a:br>
            <a:r>
              <a:rPr lang="fr-FR" sz="2000" dirty="0" smtClean="0"/>
              <a:t>											</a:t>
            </a:r>
            <a:r>
              <a:rPr lang="fr-FR" sz="2400" dirty="0" smtClean="0"/>
              <a:t>28/02/2019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I.E.N. LILLE 1 HELLEMMES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1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Parcours scolaires</a:t>
            </a:r>
            <a:r>
              <a:rPr lang="fr-FR" sz="2800" dirty="0" smtClean="0"/>
              <a:t>: allongement ou raccourcissement du cycle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Possibilité de proposer un allongement du cycle si le dispositif n’a pas permis de pallier les difficultés rencontrées</a:t>
            </a:r>
          </a:p>
          <a:p>
            <a:r>
              <a:rPr lang="fr-FR" dirty="0" smtClean="0"/>
              <a:t>Possibilité de proposer un raccourcissement de la durée du cycle</a:t>
            </a:r>
          </a:p>
          <a:p>
            <a:r>
              <a:rPr lang="fr-FR" dirty="0" smtClean="0"/>
              <a:t>Commission de circonscription émettra un avis à la proposition</a:t>
            </a:r>
          </a:p>
          <a:p>
            <a:r>
              <a:rPr lang="fr-FR" dirty="0" smtClean="0"/>
              <a:t>Au terme de la commission, les propositions retenues seront adressées aux conseils des maitres .</a:t>
            </a:r>
          </a:p>
          <a:p>
            <a:r>
              <a:rPr lang="fr-FR" dirty="0" smtClean="0"/>
              <a:t>Le conseil des maîtres formule les propositions concernant la poursuite de la scolarité et les adresse aux représentants légaux pour avis à l’aide de la fiche navette de dialogue.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9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Parcours scolaires: </a:t>
            </a:r>
            <a:r>
              <a:rPr lang="fr-FR" sz="2800" dirty="0"/>
              <a:t>allongement ou raccourcissement du cycle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Procédure et calendrier non arrêté à l’heure actuelle</a:t>
            </a:r>
          </a:p>
          <a:p>
            <a:r>
              <a:rPr lang="fr-FR" dirty="0" smtClean="0"/>
              <a:t>Afin d’anticiper et accompagner les équipes enseignantes: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- 21 mars 2019: Transmission à l’IEN des dossiers des élèves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Commissions du 25 au 28 mars 2019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- 29 mars 2019: Transmission aux conseils des maîtres de l’avis de la 	commission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37138" y="927955"/>
            <a:ext cx="9601200" cy="427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Dossier élève: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1800" dirty="0"/>
              <a:t>la date de la rencontre avec les responsables légaux dans laquelle a été envisagé l'aménagement du parcours de l'élève (préciser la position des parents),</a:t>
            </a:r>
            <a:br>
              <a:rPr lang="fr-FR" sz="1800" dirty="0"/>
            </a:br>
            <a:endParaRPr lang="fr-FR" sz="1800" dirty="0"/>
          </a:p>
          <a:p>
            <a:pPr>
              <a:buFontTx/>
              <a:buChar char="-"/>
            </a:pPr>
            <a:r>
              <a:rPr lang="fr-FR" sz="1800" dirty="0" smtClean="0"/>
              <a:t>les </a:t>
            </a:r>
            <a:r>
              <a:rPr lang="fr-FR" sz="1800" dirty="0"/>
              <a:t>traces des dispositifs d'accompagnement pédagogique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mis </a:t>
            </a:r>
            <a:r>
              <a:rPr lang="fr-FR" sz="1800" dirty="0"/>
              <a:t>en </a:t>
            </a:r>
            <a:r>
              <a:rPr lang="fr-FR" sz="1800" dirty="0" smtClean="0"/>
              <a:t>œuvre </a:t>
            </a:r>
            <a:r>
              <a:rPr lang="fr-FR" sz="1800" dirty="0"/>
              <a:t>cette année (PPRE, suivi RASED, bilan du psychologue scolaire, ... </a:t>
            </a:r>
            <a:r>
              <a:rPr lang="fr-FR" sz="1800" dirty="0" smtClean="0"/>
              <a:t> </a:t>
            </a:r>
            <a:r>
              <a:rPr lang="fr-FR" sz="1800" dirty="0"/>
              <a:t>),</a:t>
            </a:r>
          </a:p>
          <a:p>
            <a:pPr>
              <a:buFontTx/>
              <a:buChar char="-"/>
            </a:pPr>
            <a:r>
              <a:rPr lang="fr-FR" sz="1800" dirty="0" smtClean="0"/>
              <a:t>argumentaire </a:t>
            </a:r>
            <a:r>
              <a:rPr lang="fr-FR" sz="1800" dirty="0"/>
              <a:t>de ou des enseignants responsables de l'élève pour la proposition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du </a:t>
            </a:r>
            <a:r>
              <a:rPr lang="fr-FR" sz="1800" dirty="0"/>
              <a:t>redoublement ou du passage anticipé (une page maximum),</a:t>
            </a:r>
          </a:p>
          <a:p>
            <a:pPr>
              <a:buFontTx/>
              <a:buChar char="-"/>
            </a:pPr>
            <a:r>
              <a:rPr lang="fr-FR" sz="1800" dirty="0" smtClean="0"/>
              <a:t>quelques </a:t>
            </a:r>
            <a:r>
              <a:rPr lang="fr-FR" sz="1800" dirty="0"/>
              <a:t>évaluations significatives des performances de l'enfant ( photocopies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de </a:t>
            </a:r>
            <a:r>
              <a:rPr lang="fr-FR" sz="1800" dirty="0"/>
              <a:t>productions d'écrits, de calculs, de résolutions de problèmes, par exemple).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315" y="2112231"/>
            <a:ext cx="2542008" cy="39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Axe </a:t>
            </a:r>
            <a:r>
              <a:rPr lang="fr-FR" dirty="0" smtClean="0"/>
              <a:t>1: La réussite de tous</a:t>
            </a:r>
            <a:r>
              <a:rPr lang="fr-FR" dirty="0"/>
              <a:t/>
            </a:r>
            <a:br>
              <a:rPr lang="fr-FR" dirty="0"/>
            </a:br>
            <a:r>
              <a:rPr lang="fr-FR" sz="3600" i="1" dirty="0" smtClean="0"/>
              <a:t>Déjouer les déterminismes pour permettre à tout élève de réussir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liaison GS/CP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Bulletin officiel spécial n°2 du 26 mars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0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liaison GS/CP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Une école qui accompagne les transitions vécues par les enfants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i="1" dirty="0" smtClean="0"/>
              <a:t>L’école maternelle travaille en concertation avec le cycle 2 pour mettre en œuvre: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	- une continuité des apprentissages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	- un suivi individuel des enfants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La synthèse des acquis scolaires en fin de maternelle mentionne: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	- ce que l’élève sait faire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	- indique les besoins à prendre en compte pour l’aider au mieux dans la suite de son 				parcours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2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liaison GS/CP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Préconisation pour le cycle 2 de s’appuyer sur le « déjà-là »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6" y="3136901"/>
            <a:ext cx="10334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liaison GS/CP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sécurisation du parcours de l’élève: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Personnaliser la liaison en fonction du contexte et des besoins identifiés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i="1" dirty="0" smtClean="0"/>
              <a:t>Regards croisés évaluation repères début CP – Connaissance des attendus au niveau des repères annuels de progression (indication première période) – Evaluation des réussites et des besoins des élèves 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- </a:t>
            </a:r>
            <a:r>
              <a:rPr lang="fr-FR" dirty="0" smtClean="0"/>
              <a:t>Mettre en cohérence les gestes professionnels des enseignants GS et CP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Organisation pédagogique – supports à partager – actions communes – outil de suivi des aides apportées (partenariat, PPRE,…)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44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5" y="710359"/>
            <a:ext cx="8850923" cy="5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27" y="457200"/>
            <a:ext cx="11132388" cy="59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5" y="967886"/>
            <a:ext cx="10877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000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Axe 2: L’excellence pour tous</a:t>
            </a:r>
            <a:br>
              <a:rPr lang="fr-FR" dirty="0" smtClean="0"/>
            </a:br>
            <a:r>
              <a:rPr lang="fr-FR" sz="3600" i="1" dirty="0" smtClean="0"/>
              <a:t>Permettre à chacun de réaliser un parcours ambitieux et insérant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Affectation en 6</a:t>
            </a:r>
            <a:r>
              <a:rPr lang="fr-FR" baseline="30000" dirty="0" smtClean="0"/>
              <a:t>ème</a:t>
            </a:r>
            <a:r>
              <a:rPr lang="fr-FR" dirty="0" smtClean="0"/>
              <a:t> – Rentrée 2019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Circulaire en date du 1</a:t>
            </a:r>
            <a:r>
              <a:rPr lang="fr-FR" i="1" baseline="30000" dirty="0" smtClean="0"/>
              <a:t>er</a:t>
            </a:r>
            <a:r>
              <a:rPr lang="fr-FR" i="1" dirty="0" smtClean="0"/>
              <a:t> février 2019 – Monsieur BESSOL, IA DASEN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Parcours scolaires : allongement et raccourcissement de cycle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Décret n°2014-1377 du 18 novembre 2014 relatif au suivi et à l’accompagnement 	pédagogique des élèves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Décret n°2018-119 du 20 février 2018 relatif au redoublement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98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85925"/>
            <a:ext cx="10896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91661" y="728663"/>
            <a:ext cx="10902461" cy="466395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Une liaison qui s’intègre dans les projets d’écoles et qui se construit autour de </a:t>
            </a:r>
            <a:r>
              <a:rPr lang="fr-FR" b="1" dirty="0" smtClean="0"/>
              <a:t>6 objectifs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Harmoniser les pratiques et développer une culture professionnelle partagée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Communiquer des outils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Prendre en compte les besoins des élèves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Actions spécifiques entre les écoles maternelles et les écoles élémentaires (ponctuelles, régulières)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Préparer la rentrée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La place de la famille dans la continuité (</a:t>
            </a:r>
            <a:r>
              <a:rPr lang="fr-FR" i="1" dirty="0" smtClean="0"/>
              <a:t>Mallette des parents)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94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de révision de l’action de liaison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le 27 mars: Retour à l’IEN </a:t>
            </a:r>
            <a:r>
              <a:rPr lang="fr-FR" smtClean="0"/>
              <a:t>du </a:t>
            </a:r>
            <a:r>
              <a:rPr lang="fr-FR" smtClean="0"/>
              <a:t>diagnostic </a:t>
            </a:r>
            <a:r>
              <a:rPr lang="fr-FR" dirty="0" smtClean="0"/>
              <a:t>de l’action de liaison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Regards croisés pour identification des besoins  - Bilan des actions précédentes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Du 23 avril au 10 mai : Production de la fiche action et transmission à l’IEN</a:t>
            </a:r>
          </a:p>
          <a:p>
            <a:pPr marL="0" indent="0">
              <a:buNone/>
            </a:pPr>
            <a:r>
              <a:rPr lang="fr-FR" i="1" dirty="0" smtClean="0"/>
              <a:t>	Accompagnement des écoles le souhaitant par l’équipe de circonscription élargie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Pour le 25 mai: Etude et retour aux écoles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i="1" dirty="0" smtClean="0"/>
              <a:t>Mise en œuvre effective pour la rentrée 2019/2020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18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liaison GS/CP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888414" cy="3318936"/>
          </a:xfrm>
        </p:spPr>
        <p:txBody>
          <a:bodyPr/>
          <a:lstStyle/>
          <a:p>
            <a:r>
              <a:rPr lang="fr-FR" dirty="0" smtClean="0"/>
              <a:t>Des outils disponibles pour construire une liaison GS/CP efficace et efficiente: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43" y="3362325"/>
            <a:ext cx="1600200" cy="2266950"/>
          </a:xfrm>
          <a:prstGeom prst="rect">
            <a:avLst/>
          </a:prstGeom>
        </p:spPr>
      </p:pic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388" y="3362325"/>
            <a:ext cx="1581150" cy="2276475"/>
          </a:xfrm>
          <a:prstGeom prst="rect">
            <a:avLst/>
          </a:prstGeom>
        </p:spPr>
      </p:pic>
      <p:pic>
        <p:nvPicPr>
          <p:cNvPr id="6" name="Imag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918" y="3343275"/>
            <a:ext cx="1619250" cy="2286000"/>
          </a:xfrm>
          <a:prstGeom prst="rect">
            <a:avLst/>
          </a:prstGeom>
        </p:spPr>
      </p:pic>
      <p:pic>
        <p:nvPicPr>
          <p:cNvPr id="7" name="Imag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9168" y="3072342"/>
            <a:ext cx="5375027" cy="1515300"/>
          </a:xfrm>
          <a:prstGeom prst="rect">
            <a:avLst/>
          </a:prstGeom>
        </p:spPr>
      </p:pic>
      <p:pic>
        <p:nvPicPr>
          <p:cNvPr id="8" name="Image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0274" y="4303728"/>
            <a:ext cx="4672557" cy="1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37139" y="740386"/>
            <a:ext cx="4646613" cy="33178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39" y="4299071"/>
            <a:ext cx="76485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9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Affectation en 6</a:t>
            </a:r>
            <a:r>
              <a:rPr lang="fr-FR" baseline="30000" dirty="0" smtClean="0"/>
              <a:t>ème</a:t>
            </a:r>
            <a:r>
              <a:rPr lang="fr-FR" dirty="0" smtClean="0"/>
              <a:t>-Rentrée 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970476" cy="360940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Conseil des maîtres prononce le passage de CM2 en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1800" dirty="0" smtClean="0"/>
              <a:t>Si décision de maintien: appel de la famille doit être présentée à la commission départementale d’appel.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Demande de dérogation au collège de secteur: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sz="2000" dirty="0" smtClean="0"/>
              <a:t>codage des demandes de dérogation </a:t>
            </a:r>
            <a:r>
              <a:rPr lang="fr-FR" sz="2000" b="1" dirty="0" smtClean="0"/>
              <a:t>uniquement</a:t>
            </a:r>
            <a:r>
              <a:rPr lang="fr-FR" sz="2000" dirty="0" smtClean="0"/>
              <a:t> à partir des 6 critères nationaux par la directrice 	ou le directeur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- la production des pièces justificatives relatives au critère de dérogation est </a:t>
            </a:r>
            <a:r>
              <a:rPr lang="fr-FR" sz="2000" b="1" dirty="0" smtClean="0"/>
              <a:t>impérative</a:t>
            </a:r>
          </a:p>
          <a:p>
            <a:pPr marL="0" indent="0">
              <a:buNone/>
            </a:pPr>
            <a:r>
              <a:rPr lang="fr-FR" sz="2000" b="1" dirty="0"/>
              <a:t>	</a:t>
            </a:r>
            <a:r>
              <a:rPr lang="fr-FR" sz="2000" dirty="0" smtClean="0"/>
              <a:t>- si demande de dérogation au titre de plusieurs critères: la directrice/le directeur saisira le critère le 	plus favorable</a:t>
            </a:r>
          </a:p>
          <a:p>
            <a:pPr marL="0" indent="0">
              <a:buNone/>
            </a:pPr>
            <a:r>
              <a:rPr lang="fr-FR" sz="2000" dirty="0" smtClean="0"/>
              <a:t>	 S’assurer que chaque élève ait reçu une affectation en fin d’année =&gt; signaler à l’IEN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6" y="2942494"/>
            <a:ext cx="357553" cy="322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5" y="5685694"/>
            <a:ext cx="357553" cy="3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9160" y="-3128730"/>
            <a:ext cx="7739895" cy="122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 en 6</a:t>
            </a:r>
            <a:r>
              <a:rPr lang="fr-FR" baseline="30000" dirty="0"/>
              <a:t>ème</a:t>
            </a:r>
            <a:r>
              <a:rPr lang="fr-FR" dirty="0"/>
              <a:t>-Rentrée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Généralités:</a:t>
            </a:r>
          </a:p>
          <a:p>
            <a:pPr marL="0" indent="0">
              <a:buNone/>
            </a:pPr>
            <a:r>
              <a:rPr lang="fr-FR" dirty="0" smtClean="0"/>
              <a:t>	- l’entrée en sixième concerne: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les élèves de CM2 ( y compris ceux pour qui un maintien est envisagé)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certains élèves de CM1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les élèves d’ULIS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les élèves de 12 ans et plus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affectation de droit dans le collège de secteur (domicile des responsables légaux)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i="1" dirty="0" smtClean="0">
                <a:hlinkClick r:id="rId2"/>
              </a:rPr>
              <a:t>https://moncollegedesecteur.lenord.fr</a:t>
            </a:r>
            <a:endParaRPr lang="fr-FR" i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0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 en 6</a:t>
            </a:r>
            <a:r>
              <a:rPr lang="fr-FR" baseline="30000" dirty="0"/>
              <a:t>ème</a:t>
            </a:r>
            <a:r>
              <a:rPr lang="fr-FR" dirty="0"/>
              <a:t>-Rentrée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documents à remettre aux responsables légaux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 lettre d’information	Liste des critères nationaux et pièces justificatives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07" y="3493477"/>
            <a:ext cx="1878121" cy="2653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31977" y="2822452"/>
            <a:ext cx="2517037" cy="39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44769" y="658324"/>
            <a:ext cx="10843846" cy="5179768"/>
          </a:xfrm>
        </p:spPr>
        <p:txBody>
          <a:bodyPr>
            <a:normAutofit/>
          </a:bodyPr>
          <a:lstStyle/>
          <a:p>
            <a:r>
              <a:rPr lang="fr-FR" dirty="0" smtClean="0"/>
              <a:t>Les documents à remettre aux responsables légaux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Conditions d’admission dans 				Fiches de liaison AFFELNET 6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des structures spécifiques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									Volet 1 et Volet 2 (vœux des familles)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42" y="2317261"/>
            <a:ext cx="1849684" cy="26494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22" y="1745499"/>
            <a:ext cx="2138368" cy="30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44769" y="658324"/>
            <a:ext cx="10843846" cy="51797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Calendrier de l’affectation en 6</a:t>
            </a:r>
            <a:r>
              <a:rPr lang="fr-FR" baseline="30000" dirty="0" smtClean="0"/>
              <a:t>ème</a:t>
            </a:r>
            <a:r>
              <a:rPr lang="fr-FR" dirty="0" smtClean="0"/>
              <a:t> de collège</a:t>
            </a:r>
          </a:p>
          <a:p>
            <a:pPr marL="0" indent="0">
              <a:buNone/>
            </a:pPr>
            <a:r>
              <a:rPr lang="fr-FR" sz="2200" dirty="0" smtClean="0"/>
              <a:t>Avant le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mars: 	</a:t>
            </a:r>
            <a:r>
              <a:rPr lang="fr-FR" sz="2200" b="1" dirty="0" smtClean="0"/>
              <a:t>Vérification</a:t>
            </a:r>
            <a:r>
              <a:rPr lang="fr-FR" sz="2200" dirty="0" smtClean="0"/>
              <a:t> des fiches individuelles des élèves dans ONDE</a:t>
            </a:r>
          </a:p>
          <a:p>
            <a:pPr marL="0" indent="0">
              <a:buNone/>
            </a:pPr>
            <a:r>
              <a:rPr lang="fr-FR" sz="2200" dirty="0" smtClean="0"/>
              <a:t>Du 7 au 14 mars: 	</a:t>
            </a:r>
            <a:r>
              <a:rPr lang="fr-FR" sz="2200" b="1" dirty="0" smtClean="0"/>
              <a:t>Edition, remise aux familles pour vérification </a:t>
            </a:r>
            <a:r>
              <a:rPr lang="fr-FR" sz="2200" dirty="0" smtClean="0"/>
              <a:t>des données du VOLET 1</a:t>
            </a:r>
          </a:p>
          <a:p>
            <a:pPr marL="0" indent="0">
              <a:buNone/>
            </a:pPr>
            <a:r>
              <a:rPr lang="fr-FR" sz="2200" dirty="0" smtClean="0"/>
              <a:t>Du 15 mars au 22 mars: </a:t>
            </a:r>
            <a:r>
              <a:rPr lang="fr-FR" sz="2200" b="1" dirty="0" smtClean="0"/>
              <a:t>Edition et remise aux familles </a:t>
            </a:r>
            <a:r>
              <a:rPr lang="fr-FR" sz="2200" dirty="0" smtClean="0"/>
              <a:t>du VOLET 2</a:t>
            </a:r>
          </a:p>
          <a:p>
            <a:pPr marL="0" indent="0">
              <a:buNone/>
            </a:pPr>
            <a:r>
              <a:rPr lang="fr-FR" sz="2200" dirty="0" smtClean="0"/>
              <a:t>Du 25 mars au 5 avril: </a:t>
            </a:r>
            <a:r>
              <a:rPr lang="fr-FR" sz="2200" b="1" dirty="0" smtClean="0"/>
              <a:t>Vérification des éléments </a:t>
            </a:r>
            <a:r>
              <a:rPr lang="fr-FR" sz="2200" dirty="0" smtClean="0"/>
              <a:t>justifiant la demande de dérogation 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				</a:t>
            </a:r>
            <a:r>
              <a:rPr lang="fr-FR" sz="2200" b="1" dirty="0" smtClean="0"/>
              <a:t>Saisie </a:t>
            </a:r>
            <a:r>
              <a:rPr lang="fr-FR" sz="2200" dirty="0" smtClean="0"/>
              <a:t>dans AFFELNET 6</a:t>
            </a:r>
            <a:r>
              <a:rPr lang="fr-FR" sz="2200" baseline="30000" dirty="0" smtClean="0"/>
              <a:t>ème</a:t>
            </a:r>
            <a:r>
              <a:rPr lang="fr-FR" sz="2200" dirty="0" smtClean="0"/>
              <a:t> des éléments du VOLET 2 (vœux des familles)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				</a:t>
            </a:r>
            <a:r>
              <a:rPr lang="fr-FR" sz="2200" b="1" dirty="0" smtClean="0"/>
              <a:t>Transmission</a:t>
            </a:r>
            <a:r>
              <a:rPr lang="fr-FR" sz="2200" dirty="0" smtClean="0"/>
              <a:t> à l’IEN des dossiers de demande de dérogation (avec tous les 							éléments)</a:t>
            </a:r>
          </a:p>
          <a:p>
            <a:pPr marL="0" indent="0">
              <a:buNone/>
            </a:pPr>
            <a:r>
              <a:rPr lang="fr-FR" sz="2200" dirty="0" smtClean="0"/>
              <a:t>	</a:t>
            </a:r>
            <a:r>
              <a:rPr lang="fr-FR" sz="2200" i="1" dirty="0" smtClean="0"/>
              <a:t>1</a:t>
            </a:r>
            <a:r>
              <a:rPr lang="fr-FR" sz="2200" i="1" baseline="30000" dirty="0" smtClean="0"/>
              <a:t>er</a:t>
            </a:r>
            <a:r>
              <a:rPr lang="fr-FR" sz="2200" i="1" dirty="0" smtClean="0"/>
              <a:t> avril: Date limite de retour du VOLET 2 par la famille</a:t>
            </a:r>
          </a:p>
          <a:p>
            <a:pPr marL="0" indent="0">
              <a:buNone/>
            </a:pPr>
            <a:r>
              <a:rPr lang="fr-FR" sz="2200" dirty="0" smtClean="0"/>
              <a:t>Du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au 5 avril: </a:t>
            </a:r>
            <a:r>
              <a:rPr lang="fr-FR" sz="2200" b="1" dirty="0" smtClean="0"/>
              <a:t>Edition et remise des accusés-réception </a:t>
            </a:r>
            <a:r>
              <a:rPr lang="fr-FR" sz="2200" dirty="0" smtClean="0"/>
              <a:t>aux familles ayant demandé une dérogation</a:t>
            </a:r>
          </a:p>
          <a:p>
            <a:pPr marL="0" indent="0">
              <a:buNone/>
            </a:pPr>
            <a:r>
              <a:rPr lang="fr-FR" sz="2200" i="1" dirty="0" smtClean="0"/>
              <a:t>5 avril: Fermeture de la campagne AFFELNET</a:t>
            </a:r>
          </a:p>
          <a:p>
            <a:pPr marL="0" indent="0">
              <a:buNone/>
            </a:pPr>
            <a:r>
              <a:rPr lang="fr-FR" sz="2200" dirty="0" smtClean="0"/>
              <a:t>Du 5 avril au 2 mai: 	</a:t>
            </a:r>
            <a:r>
              <a:rPr lang="fr-FR" sz="2200" b="1" dirty="0" smtClean="0"/>
              <a:t>Vérification par l’IEN </a:t>
            </a:r>
            <a:r>
              <a:rPr lang="fr-FR" sz="2200" dirty="0" smtClean="0"/>
              <a:t>des dossiers de demande de dérogation </a:t>
            </a:r>
          </a:p>
          <a:p>
            <a:pPr marL="0" indent="0">
              <a:buNone/>
            </a:pPr>
            <a:r>
              <a:rPr lang="fr-FR" sz="2200" dirty="0"/>
              <a:t>	</a:t>
            </a:r>
            <a:r>
              <a:rPr lang="fr-FR" sz="2200" dirty="0" smtClean="0"/>
              <a:t>				</a:t>
            </a:r>
            <a:r>
              <a:rPr lang="fr-FR" sz="2200" b="1" dirty="0" smtClean="0"/>
              <a:t>Transmission</a:t>
            </a:r>
            <a:r>
              <a:rPr lang="fr-FR" sz="2200" dirty="0" smtClean="0"/>
              <a:t> à la DSDEN</a:t>
            </a:r>
          </a:p>
          <a:p>
            <a:pPr marL="0" indent="0">
              <a:buNone/>
            </a:pPr>
            <a:r>
              <a:rPr lang="fr-FR" sz="2200" dirty="0" smtClean="0"/>
              <a:t>A partir du 14 juin: Commissions de liaison CM2/6ème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8" y="3549987"/>
            <a:ext cx="357553" cy="3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Parcours scolaires</a:t>
            </a:r>
            <a:r>
              <a:rPr lang="fr-FR" sz="2800" dirty="0" smtClean="0"/>
              <a:t>: allongement ou raccourcissement du cycle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Tous les élèves sont accompagnés pédagogiquement tout au long de leur scolarité.</a:t>
            </a:r>
          </a:p>
          <a:p>
            <a:r>
              <a:rPr lang="fr-FR" dirty="0" smtClean="0"/>
              <a:t>Le maintien: mesure décidée à titre exceptionnel pour pallier une période importante de rupture des apprentissages scolaires</a:t>
            </a:r>
          </a:p>
          <a:p>
            <a:r>
              <a:rPr lang="fr-FR" dirty="0" smtClean="0"/>
              <a:t>En cas de difficultés importantes d’apprentissages: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Engager un dialogue renforcé avec les responsables légaux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Mise en place d’un dispositif d’accompagnement pédagogique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Saisie du conseil des maîtres pour définir les conditions de poursuite de 			scolarité, au sein de chaque cycle.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1594</TotalTime>
  <Words>362</Words>
  <Application>Microsoft Office PowerPoint</Application>
  <PresentationFormat>Grand écran</PresentationFormat>
  <Paragraphs>119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Organique</vt:lpstr>
      <vt:lpstr>Conseil des directeurs            28/02/2019</vt:lpstr>
      <vt:lpstr>Axe 2: L’excellence pour tous Permettre à chacun de réaliser un parcours ambitieux et insérant</vt:lpstr>
      <vt:lpstr>Affectation en 6ème-Rentrée 2019</vt:lpstr>
      <vt:lpstr>Présentation PowerPoint</vt:lpstr>
      <vt:lpstr>Affectation en 6ème-Rentrée 2019</vt:lpstr>
      <vt:lpstr>Affectation en 6ème-Rentrée 2019</vt:lpstr>
      <vt:lpstr>Présentation PowerPoint</vt:lpstr>
      <vt:lpstr>Présentation PowerPoint</vt:lpstr>
      <vt:lpstr>Parcours scolaires: allongement ou raccourcissement du cycle</vt:lpstr>
      <vt:lpstr>Parcours scolaires: allongement ou raccourcissement du cycle</vt:lpstr>
      <vt:lpstr>Parcours scolaires: allongement ou raccourcissement du cycle</vt:lpstr>
      <vt:lpstr>Présentation PowerPoint</vt:lpstr>
      <vt:lpstr>Axe 1: La réussite de tous Déjouer les déterminismes pour permettre à tout élève de réussir</vt:lpstr>
      <vt:lpstr>La liaison GS/CP</vt:lpstr>
      <vt:lpstr>La liaison GS/CP</vt:lpstr>
      <vt:lpstr>La liaison GS/CP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Calendrier de révision de l’action de liaison</vt:lpstr>
      <vt:lpstr>La liaison GS/CP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des directeurs            28/02/2019</dc:title>
  <dc:creator>Administrateur</dc:creator>
  <cp:lastModifiedBy>Administrateur</cp:lastModifiedBy>
  <cp:revision>32</cp:revision>
  <cp:lastPrinted>2019-02-27T14:02:40Z</cp:lastPrinted>
  <dcterms:created xsi:type="dcterms:W3CDTF">2019-02-25T13:51:45Z</dcterms:created>
  <dcterms:modified xsi:type="dcterms:W3CDTF">2019-02-28T08:41:10Z</dcterms:modified>
</cp:coreProperties>
</file>