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0"/>
  </p:notesMasterIdLst>
  <p:sldIdLst>
    <p:sldId id="256" r:id="rId2"/>
    <p:sldId id="259" r:id="rId3"/>
    <p:sldId id="260" r:id="rId4"/>
    <p:sldId id="271" r:id="rId5"/>
    <p:sldId id="261" r:id="rId6"/>
    <p:sldId id="262" r:id="rId7"/>
    <p:sldId id="263" r:id="rId8"/>
    <p:sldId id="265" r:id="rId9"/>
    <p:sldId id="277" r:id="rId10"/>
    <p:sldId id="268" r:id="rId11"/>
    <p:sldId id="269" r:id="rId12"/>
    <p:sldId id="266" r:id="rId13"/>
    <p:sldId id="267" r:id="rId14"/>
    <p:sldId id="319" r:id="rId15"/>
    <p:sldId id="275" r:id="rId16"/>
    <p:sldId id="274" r:id="rId17"/>
    <p:sldId id="276" r:id="rId18"/>
    <p:sldId id="280" r:id="rId19"/>
    <p:sldId id="278" r:id="rId20"/>
    <p:sldId id="279" r:id="rId21"/>
    <p:sldId id="281" r:id="rId22"/>
    <p:sldId id="282" r:id="rId23"/>
    <p:sldId id="283" r:id="rId24"/>
    <p:sldId id="284" r:id="rId25"/>
    <p:sldId id="287" r:id="rId26"/>
    <p:sldId id="285" r:id="rId27"/>
    <p:sldId id="288" r:id="rId28"/>
    <p:sldId id="289" r:id="rId29"/>
    <p:sldId id="270" r:id="rId30"/>
    <p:sldId id="292" r:id="rId31"/>
    <p:sldId id="257"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21" r:id="rId57"/>
    <p:sldId id="317" r:id="rId58"/>
    <p:sldId id="318" r:id="rId5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4"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818BD7-3270-4F18-8673-3E5D8F39AE3C}" type="datetimeFigureOut">
              <a:rPr lang="fr-FR" smtClean="0"/>
              <a:t>19/10/2018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5D7C06-D6BF-4F95-94F9-B720FEB206FA}" type="slidenum">
              <a:rPr lang="fr-FR" smtClean="0"/>
              <a:t>‹N°›</a:t>
            </a:fld>
            <a:endParaRPr lang="fr-FR"/>
          </a:p>
        </p:txBody>
      </p:sp>
    </p:spTree>
    <p:extLst>
      <p:ext uri="{BB962C8B-B14F-4D97-AF65-F5344CB8AC3E}">
        <p14:creationId xmlns:p14="http://schemas.microsoft.com/office/powerpoint/2010/main" val="2254897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Toute la classe ne peut être mobilisée dans la mesure où 75% de lisibilité reste une</a:t>
            </a:r>
            <a:r>
              <a:rPr lang="fr-FR" baseline="0" dirty="0" smtClean="0"/>
              <a:t> intention difficilement tenable pour tous</a:t>
            </a:r>
            <a:r>
              <a:rPr lang="fr-FR" dirty="0" smtClean="0"/>
              <a:t>. Au-delà de 50%, les élèves</a:t>
            </a:r>
            <a:r>
              <a:rPr lang="fr-FR" baseline="0" dirty="0" smtClean="0"/>
              <a:t> en difficulté en tirent profit.</a:t>
            </a:r>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3E5D7C06-D6BF-4F95-94F9-B720FEB206FA}" type="slidenum">
              <a:rPr lang="fr-FR" smtClean="0"/>
              <a:t>3</a:t>
            </a:fld>
            <a:endParaRPr lang="fr-FR" dirty="0"/>
          </a:p>
        </p:txBody>
      </p:sp>
    </p:spTree>
    <p:extLst>
      <p:ext uri="{BB962C8B-B14F-4D97-AF65-F5344CB8AC3E}">
        <p14:creationId xmlns:p14="http://schemas.microsoft.com/office/powerpoint/2010/main" val="3558361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E5D7C06-D6BF-4F95-94F9-B720FEB206FA}" type="slidenum">
              <a:rPr lang="fr-FR" smtClean="0"/>
              <a:t>14</a:t>
            </a:fld>
            <a:endParaRPr lang="fr-FR"/>
          </a:p>
        </p:txBody>
      </p:sp>
    </p:spTree>
    <p:extLst>
      <p:ext uri="{BB962C8B-B14F-4D97-AF65-F5344CB8AC3E}">
        <p14:creationId xmlns:p14="http://schemas.microsoft.com/office/powerpoint/2010/main" val="2253419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25’ par semaine selon la recherche</a:t>
            </a:r>
            <a:r>
              <a:rPr lang="fr-FR" baseline="0" dirty="0" smtClean="0"/>
              <a:t> </a:t>
            </a:r>
            <a:r>
              <a:rPr lang="fr-FR" baseline="0" dirty="0" err="1" smtClean="0"/>
              <a:t>Goigoux</a:t>
            </a:r>
            <a:r>
              <a:rPr lang="fr-FR" baseline="0" dirty="0" smtClean="0"/>
              <a:t>. Ce qui est insuffisant</a:t>
            </a:r>
            <a:endParaRPr lang="fr-FR" dirty="0"/>
          </a:p>
        </p:txBody>
      </p:sp>
      <p:sp>
        <p:nvSpPr>
          <p:cNvPr id="4" name="Espace réservé du numéro de diapositive 3"/>
          <p:cNvSpPr>
            <a:spLocks noGrp="1"/>
          </p:cNvSpPr>
          <p:nvPr>
            <p:ph type="sldNum" sz="quarter" idx="10"/>
          </p:nvPr>
        </p:nvSpPr>
        <p:spPr/>
        <p:txBody>
          <a:bodyPr/>
          <a:lstStyle/>
          <a:p>
            <a:fld id="{3E5D7C06-D6BF-4F95-94F9-B720FEB206FA}" type="slidenum">
              <a:rPr lang="fr-FR" smtClean="0"/>
              <a:t>16</a:t>
            </a:fld>
            <a:endParaRPr lang="fr-FR"/>
          </a:p>
        </p:txBody>
      </p:sp>
    </p:spTree>
    <p:extLst>
      <p:ext uri="{BB962C8B-B14F-4D97-AF65-F5344CB8AC3E}">
        <p14:creationId xmlns:p14="http://schemas.microsoft.com/office/powerpoint/2010/main" val="2759572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L’élève doit se voir</a:t>
            </a:r>
            <a:r>
              <a:rPr lang="fr-FR" baseline="0" dirty="0" smtClean="0"/>
              <a:t> progresser tout en prenant conscience de ses réussites et des progrès qu’il doit encore effectuer.</a:t>
            </a:r>
          </a:p>
          <a:p>
            <a:r>
              <a:rPr lang="fr-FR" baseline="0" dirty="0" smtClean="0"/>
              <a:t>La vitesse n’est pas l’objectif ultime. Expressivité et vitesse adaptée sont recherchées</a:t>
            </a:r>
          </a:p>
          <a:p>
            <a:endParaRPr lang="fr-FR" dirty="0"/>
          </a:p>
        </p:txBody>
      </p:sp>
      <p:sp>
        <p:nvSpPr>
          <p:cNvPr id="4" name="Espace réservé du numéro de diapositive 3"/>
          <p:cNvSpPr>
            <a:spLocks noGrp="1"/>
          </p:cNvSpPr>
          <p:nvPr>
            <p:ph type="sldNum" sz="quarter" idx="10"/>
          </p:nvPr>
        </p:nvSpPr>
        <p:spPr/>
        <p:txBody>
          <a:bodyPr/>
          <a:lstStyle/>
          <a:p>
            <a:fld id="{3E5D7C06-D6BF-4F95-94F9-B720FEB206FA}" type="slidenum">
              <a:rPr lang="fr-FR" smtClean="0"/>
              <a:t>17</a:t>
            </a:fld>
            <a:endParaRPr lang="fr-FR"/>
          </a:p>
        </p:txBody>
      </p:sp>
    </p:spTree>
    <p:extLst>
      <p:ext uri="{BB962C8B-B14F-4D97-AF65-F5344CB8AC3E}">
        <p14:creationId xmlns:p14="http://schemas.microsoft.com/office/powerpoint/2010/main" val="2878656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questionnaire a le plus souvent vocation</a:t>
            </a:r>
            <a:r>
              <a:rPr lang="fr-FR" baseline="0" dirty="0" smtClean="0"/>
              <a:t> à évaluer, à vérifier la compréhension, pas à apprendre à comprendre. </a:t>
            </a:r>
          </a:p>
          <a:p>
            <a:r>
              <a:rPr lang="fr-FR" baseline="0" dirty="0" smtClean="0"/>
              <a:t>Parfois, la ou les questions écrites peuvent avoir pour objectif de provoquer un questionnement, un débat.</a:t>
            </a:r>
            <a:endParaRPr lang="fr-FR" dirty="0"/>
          </a:p>
        </p:txBody>
      </p:sp>
      <p:sp>
        <p:nvSpPr>
          <p:cNvPr id="4" name="Espace réservé du numéro de diapositive 3"/>
          <p:cNvSpPr>
            <a:spLocks noGrp="1"/>
          </p:cNvSpPr>
          <p:nvPr>
            <p:ph type="sldNum" sz="quarter" idx="10"/>
          </p:nvPr>
        </p:nvSpPr>
        <p:spPr/>
        <p:txBody>
          <a:bodyPr/>
          <a:lstStyle/>
          <a:p>
            <a:fld id="{3E5D7C06-D6BF-4F95-94F9-B720FEB206FA}" type="slidenum">
              <a:rPr lang="fr-FR" smtClean="0"/>
              <a:t>23</a:t>
            </a:fld>
            <a:endParaRPr lang="fr-FR"/>
          </a:p>
        </p:txBody>
      </p:sp>
    </p:spTree>
    <p:extLst>
      <p:ext uri="{BB962C8B-B14F-4D97-AF65-F5344CB8AC3E}">
        <p14:creationId xmlns:p14="http://schemas.microsoft.com/office/powerpoint/2010/main" val="2956757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SVA (ce que je sais, ce que je veux savoir, ce que j’ai appris): </a:t>
            </a:r>
            <a:r>
              <a:rPr lang="fr-FR" dirty="0" err="1" smtClean="0"/>
              <a:t>Cf</a:t>
            </a:r>
            <a:r>
              <a:rPr lang="fr-FR" dirty="0" smtClean="0"/>
              <a:t> site </a:t>
            </a:r>
            <a:r>
              <a:rPr lang="fr-FR" dirty="0" err="1" smtClean="0"/>
              <a:t>Elodil</a:t>
            </a:r>
            <a:r>
              <a:rPr lang="fr-FR" dirty="0" smtClean="0"/>
              <a:t> : Enseignement explicite + travail par deux</a:t>
            </a:r>
            <a:endParaRPr lang="fr-FR" dirty="0"/>
          </a:p>
        </p:txBody>
      </p:sp>
      <p:sp>
        <p:nvSpPr>
          <p:cNvPr id="4" name="Espace réservé du numéro de diapositive 3"/>
          <p:cNvSpPr>
            <a:spLocks noGrp="1"/>
          </p:cNvSpPr>
          <p:nvPr>
            <p:ph type="sldNum" sz="quarter" idx="10"/>
          </p:nvPr>
        </p:nvSpPr>
        <p:spPr/>
        <p:txBody>
          <a:bodyPr/>
          <a:lstStyle/>
          <a:p>
            <a:fld id="{3E5D7C06-D6BF-4F95-94F9-B720FEB206FA}" type="slidenum">
              <a:rPr lang="fr-FR" smtClean="0"/>
              <a:t>24</a:t>
            </a:fld>
            <a:endParaRPr lang="fr-FR"/>
          </a:p>
        </p:txBody>
      </p:sp>
    </p:spTree>
    <p:extLst>
      <p:ext uri="{BB962C8B-B14F-4D97-AF65-F5344CB8AC3E}">
        <p14:creationId xmlns:p14="http://schemas.microsoft.com/office/powerpoint/2010/main" val="1845869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Surtout penser au dévoilement progressif du texte.</a:t>
            </a:r>
            <a:endParaRPr lang="fr-FR" dirty="0"/>
          </a:p>
        </p:txBody>
      </p:sp>
      <p:sp>
        <p:nvSpPr>
          <p:cNvPr id="4" name="Espace réservé du numéro de diapositive 3"/>
          <p:cNvSpPr>
            <a:spLocks noGrp="1"/>
          </p:cNvSpPr>
          <p:nvPr>
            <p:ph type="sldNum" sz="quarter" idx="10"/>
          </p:nvPr>
        </p:nvSpPr>
        <p:spPr/>
        <p:txBody>
          <a:bodyPr/>
          <a:lstStyle/>
          <a:p>
            <a:fld id="{3E5D7C06-D6BF-4F95-94F9-B720FEB206FA}" type="slidenum">
              <a:rPr lang="fr-FR" smtClean="0"/>
              <a:t>25</a:t>
            </a:fld>
            <a:endParaRPr lang="fr-FR"/>
          </a:p>
        </p:txBody>
      </p:sp>
    </p:spTree>
    <p:extLst>
      <p:ext uri="{BB962C8B-B14F-4D97-AF65-F5344CB8AC3E}">
        <p14:creationId xmlns:p14="http://schemas.microsoft.com/office/powerpoint/2010/main" val="1976232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Cycle</a:t>
            </a:r>
            <a:r>
              <a:rPr lang="fr-FR" baseline="0" dirty="0" smtClean="0"/>
              <a:t> 3 et après. Une majorité des écrits proposés aux élèves sont des documentaires. </a:t>
            </a:r>
            <a:endParaRPr lang="fr-FR" dirty="0"/>
          </a:p>
        </p:txBody>
      </p:sp>
      <p:sp>
        <p:nvSpPr>
          <p:cNvPr id="4" name="Espace réservé du numéro de diapositive 3"/>
          <p:cNvSpPr>
            <a:spLocks noGrp="1"/>
          </p:cNvSpPr>
          <p:nvPr>
            <p:ph type="sldNum" sz="quarter" idx="10"/>
          </p:nvPr>
        </p:nvSpPr>
        <p:spPr/>
        <p:txBody>
          <a:bodyPr/>
          <a:lstStyle/>
          <a:p>
            <a:fld id="{3E5D7C06-D6BF-4F95-94F9-B720FEB206FA}" type="slidenum">
              <a:rPr lang="fr-FR" smtClean="0"/>
              <a:t>28</a:t>
            </a:fld>
            <a:endParaRPr lang="fr-FR"/>
          </a:p>
        </p:txBody>
      </p:sp>
    </p:spTree>
    <p:extLst>
      <p:ext uri="{BB962C8B-B14F-4D97-AF65-F5344CB8AC3E}">
        <p14:creationId xmlns:p14="http://schemas.microsoft.com/office/powerpoint/2010/main" val="2675019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calligraphie n’est généralement plus un problème en fin de CP</a:t>
            </a:r>
            <a:endParaRPr lang="fr-FR" dirty="0"/>
          </a:p>
        </p:txBody>
      </p:sp>
      <p:sp>
        <p:nvSpPr>
          <p:cNvPr id="4" name="Espace réservé du numéro de diapositive 3"/>
          <p:cNvSpPr>
            <a:spLocks noGrp="1"/>
          </p:cNvSpPr>
          <p:nvPr>
            <p:ph type="sldNum" sz="quarter" idx="10"/>
          </p:nvPr>
        </p:nvSpPr>
        <p:spPr/>
        <p:txBody>
          <a:bodyPr/>
          <a:lstStyle/>
          <a:p>
            <a:fld id="{3E5D7C06-D6BF-4F95-94F9-B720FEB206FA}" type="slidenum">
              <a:rPr lang="fr-FR" smtClean="0"/>
              <a:t>34</a:t>
            </a:fld>
            <a:endParaRPr lang="fr-FR"/>
          </a:p>
        </p:txBody>
      </p:sp>
    </p:spTree>
    <p:extLst>
      <p:ext uri="{BB962C8B-B14F-4D97-AF65-F5344CB8AC3E}">
        <p14:creationId xmlns:p14="http://schemas.microsoft.com/office/powerpoint/2010/main" val="2111587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Pratiquer la copie différée régulièrement</a:t>
            </a:r>
            <a:endParaRPr lang="fr-FR" dirty="0"/>
          </a:p>
        </p:txBody>
      </p:sp>
      <p:sp>
        <p:nvSpPr>
          <p:cNvPr id="4" name="Espace réservé du numéro de diapositive 3"/>
          <p:cNvSpPr>
            <a:spLocks noGrp="1"/>
          </p:cNvSpPr>
          <p:nvPr>
            <p:ph type="sldNum" sz="quarter" idx="10"/>
          </p:nvPr>
        </p:nvSpPr>
        <p:spPr/>
        <p:txBody>
          <a:bodyPr/>
          <a:lstStyle/>
          <a:p>
            <a:fld id="{3E5D7C06-D6BF-4F95-94F9-B720FEB206FA}" type="slidenum">
              <a:rPr lang="fr-FR" smtClean="0"/>
              <a:t>36</a:t>
            </a:fld>
            <a:endParaRPr lang="fr-FR"/>
          </a:p>
        </p:txBody>
      </p:sp>
    </p:spTree>
    <p:extLst>
      <p:ext uri="{BB962C8B-B14F-4D97-AF65-F5344CB8AC3E}">
        <p14:creationId xmlns:p14="http://schemas.microsoft.com/office/powerpoint/2010/main" val="2993972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Amener l’élève à s’interroger sur les difficultés éventuelles,</a:t>
            </a:r>
            <a:r>
              <a:rPr lang="fr-FR" baseline="0" dirty="0" smtClean="0"/>
              <a:t> ses savoirs et ses doutes, à se construire des stratégies de résolution      </a:t>
            </a:r>
          </a:p>
          <a:p>
            <a:r>
              <a:rPr lang="fr-FR" baseline="0" dirty="0" smtClean="0"/>
              <a:t>Ne pas, d’emblée, lui demander de rechercher le verbe, le sujet…</a:t>
            </a:r>
            <a:endParaRPr lang="fr-FR" dirty="0"/>
          </a:p>
        </p:txBody>
      </p:sp>
      <p:sp>
        <p:nvSpPr>
          <p:cNvPr id="4" name="Espace réservé du numéro de diapositive 3"/>
          <p:cNvSpPr>
            <a:spLocks noGrp="1"/>
          </p:cNvSpPr>
          <p:nvPr>
            <p:ph type="sldNum" sz="quarter" idx="10"/>
          </p:nvPr>
        </p:nvSpPr>
        <p:spPr/>
        <p:txBody>
          <a:bodyPr/>
          <a:lstStyle/>
          <a:p>
            <a:fld id="{3E5D7C06-D6BF-4F95-94F9-B720FEB206FA}" type="slidenum">
              <a:rPr lang="fr-FR" smtClean="0"/>
              <a:t>39</a:t>
            </a:fld>
            <a:endParaRPr lang="fr-FR"/>
          </a:p>
        </p:txBody>
      </p:sp>
    </p:spTree>
    <p:extLst>
      <p:ext uri="{BB962C8B-B14F-4D97-AF65-F5344CB8AC3E}">
        <p14:creationId xmlns:p14="http://schemas.microsoft.com/office/powerpoint/2010/main" val="990643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Pas de pêche</a:t>
            </a:r>
            <a:r>
              <a:rPr lang="fr-FR" baseline="0" dirty="0" smtClean="0"/>
              <a:t> aux mots</a:t>
            </a:r>
          </a:p>
          <a:p>
            <a:r>
              <a:rPr lang="fr-FR" dirty="0" smtClean="0"/>
              <a:t>Temps collectif est d’abord</a:t>
            </a:r>
            <a:r>
              <a:rPr lang="fr-FR" baseline="0" dirty="0" smtClean="0"/>
              <a:t> un enseignement de stratégies explicite</a:t>
            </a:r>
            <a:endParaRPr lang="fr-FR" dirty="0"/>
          </a:p>
        </p:txBody>
      </p:sp>
      <p:sp>
        <p:nvSpPr>
          <p:cNvPr id="4" name="Espace réservé du numéro de diapositive 3"/>
          <p:cNvSpPr>
            <a:spLocks noGrp="1"/>
          </p:cNvSpPr>
          <p:nvPr>
            <p:ph type="sldNum" sz="quarter" idx="10"/>
          </p:nvPr>
        </p:nvSpPr>
        <p:spPr/>
        <p:txBody>
          <a:bodyPr/>
          <a:lstStyle/>
          <a:p>
            <a:fld id="{3E5D7C06-D6BF-4F95-94F9-B720FEB206FA}" type="slidenum">
              <a:rPr lang="fr-FR" smtClean="0"/>
              <a:t>4</a:t>
            </a:fld>
            <a:endParaRPr lang="fr-FR" dirty="0"/>
          </a:p>
        </p:txBody>
      </p:sp>
    </p:spTree>
    <p:extLst>
      <p:ext uri="{BB962C8B-B14F-4D97-AF65-F5344CB8AC3E}">
        <p14:creationId xmlns:p14="http://schemas.microsoft.com/office/powerpoint/2010/main" val="1121025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joggings visent</a:t>
            </a:r>
            <a:r>
              <a:rPr lang="fr-FR" baseline="0" dirty="0" smtClean="0"/>
              <a:t> le réinvestissement de savoirs enseignés</a:t>
            </a:r>
          </a:p>
          <a:p>
            <a:r>
              <a:rPr lang="fr-FR" baseline="0" dirty="0" smtClean="0"/>
              <a:t>Le texte libre est, bien souvent, une évaluation. L’exploiter nécessite une véritable expertise. Lire « Apprendre à lire des textes d’enfants » de Fabre-Cols et al,  </a:t>
            </a:r>
            <a:r>
              <a:rPr lang="fr-FR" baseline="0" dirty="0" err="1" smtClean="0"/>
              <a:t>ed</a:t>
            </a:r>
            <a:r>
              <a:rPr lang="fr-FR" baseline="0" dirty="0" smtClean="0"/>
              <a:t> De Boeck   avant de s’y lancer</a:t>
            </a:r>
            <a:r>
              <a:rPr lang="fr-FR" baseline="0" dirty="0" smtClean="0"/>
              <a:t>. Résumé avec ce lien </a:t>
            </a:r>
          </a:p>
          <a:p>
            <a:r>
              <a:rPr lang="fr-FR" sz="800" u="sng" baseline="0" dirty="0" smtClean="0"/>
              <a:t>https://www.persee.fr/doc/reper_1157-1330_2000_num_22_1_2549_t1_0198_0000_1</a:t>
            </a:r>
          </a:p>
          <a:p>
            <a:endParaRPr lang="fr-FR" sz="800" baseline="0" dirty="0" smtClean="0"/>
          </a:p>
          <a:p>
            <a:endParaRPr lang="fr-FR" sz="800" dirty="0"/>
          </a:p>
        </p:txBody>
      </p:sp>
      <p:sp>
        <p:nvSpPr>
          <p:cNvPr id="4" name="Espace réservé du numéro de diapositive 3"/>
          <p:cNvSpPr>
            <a:spLocks noGrp="1"/>
          </p:cNvSpPr>
          <p:nvPr>
            <p:ph type="sldNum" sz="quarter" idx="10"/>
          </p:nvPr>
        </p:nvSpPr>
        <p:spPr/>
        <p:txBody>
          <a:bodyPr/>
          <a:lstStyle/>
          <a:p>
            <a:fld id="{3E5D7C06-D6BF-4F95-94F9-B720FEB206FA}" type="slidenum">
              <a:rPr lang="fr-FR" smtClean="0"/>
              <a:t>44</a:t>
            </a:fld>
            <a:endParaRPr lang="fr-FR"/>
          </a:p>
        </p:txBody>
      </p:sp>
    </p:spTree>
    <p:extLst>
      <p:ext uri="{BB962C8B-B14F-4D97-AF65-F5344CB8AC3E}">
        <p14:creationId xmlns:p14="http://schemas.microsoft.com/office/powerpoint/2010/main" val="146255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a:t>
            </a:r>
            <a:r>
              <a:rPr lang="fr-FR" baseline="0" dirty="0" smtClean="0"/>
              <a:t> constitution de collections pour écrire sert, servira pour l’étude de la langue. Le stock de verbes en mémoire facilitera la construction de repères orthographiques sans nécessité de recherche systématique du verbe</a:t>
            </a:r>
            <a:endParaRPr lang="fr-FR" dirty="0"/>
          </a:p>
        </p:txBody>
      </p:sp>
      <p:sp>
        <p:nvSpPr>
          <p:cNvPr id="4" name="Espace réservé du numéro de diapositive 3"/>
          <p:cNvSpPr>
            <a:spLocks noGrp="1"/>
          </p:cNvSpPr>
          <p:nvPr>
            <p:ph type="sldNum" sz="quarter" idx="10"/>
          </p:nvPr>
        </p:nvSpPr>
        <p:spPr/>
        <p:txBody>
          <a:bodyPr/>
          <a:lstStyle/>
          <a:p>
            <a:fld id="{3E5D7C06-D6BF-4F95-94F9-B720FEB206FA}" type="slidenum">
              <a:rPr lang="fr-FR" smtClean="0"/>
              <a:t>45</a:t>
            </a:fld>
            <a:endParaRPr lang="fr-FR"/>
          </a:p>
        </p:txBody>
      </p:sp>
    </p:spTree>
    <p:extLst>
      <p:ext uri="{BB962C8B-B14F-4D97-AF65-F5344CB8AC3E}">
        <p14:creationId xmlns:p14="http://schemas.microsoft.com/office/powerpoint/2010/main" val="3931008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Manque des verbes, des pluriels, des adjectifs</a:t>
            </a:r>
            <a:endParaRPr lang="fr-FR" dirty="0"/>
          </a:p>
        </p:txBody>
      </p:sp>
      <p:sp>
        <p:nvSpPr>
          <p:cNvPr id="4" name="Espace réservé du numéro de diapositive 3"/>
          <p:cNvSpPr>
            <a:spLocks noGrp="1"/>
          </p:cNvSpPr>
          <p:nvPr>
            <p:ph type="sldNum" sz="quarter" idx="10"/>
          </p:nvPr>
        </p:nvSpPr>
        <p:spPr/>
        <p:txBody>
          <a:bodyPr/>
          <a:lstStyle/>
          <a:p>
            <a:fld id="{3E5D7C06-D6BF-4F95-94F9-B720FEB206FA}" type="slidenum">
              <a:rPr lang="fr-FR" smtClean="0"/>
              <a:t>48</a:t>
            </a:fld>
            <a:endParaRPr lang="fr-FR"/>
          </a:p>
        </p:txBody>
      </p:sp>
    </p:spTree>
    <p:extLst>
      <p:ext uri="{BB962C8B-B14F-4D97-AF65-F5344CB8AC3E}">
        <p14:creationId xmlns:p14="http://schemas.microsoft.com/office/powerpoint/2010/main" val="13969929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Limites : pas de verbes, pas d’alternance singulier-pluriel</a:t>
            </a:r>
            <a:endParaRPr lang="fr-FR" dirty="0"/>
          </a:p>
        </p:txBody>
      </p:sp>
      <p:sp>
        <p:nvSpPr>
          <p:cNvPr id="4" name="Espace réservé du numéro de diapositive 3"/>
          <p:cNvSpPr>
            <a:spLocks noGrp="1"/>
          </p:cNvSpPr>
          <p:nvPr>
            <p:ph type="sldNum" sz="quarter" idx="10"/>
          </p:nvPr>
        </p:nvSpPr>
        <p:spPr/>
        <p:txBody>
          <a:bodyPr/>
          <a:lstStyle/>
          <a:p>
            <a:fld id="{3E5D7C06-D6BF-4F95-94F9-B720FEB206FA}" type="slidenum">
              <a:rPr lang="fr-FR" smtClean="0"/>
              <a:t>49</a:t>
            </a:fld>
            <a:endParaRPr lang="fr-FR"/>
          </a:p>
        </p:txBody>
      </p:sp>
    </p:spTree>
    <p:extLst>
      <p:ext uri="{BB962C8B-B14F-4D97-AF65-F5344CB8AC3E}">
        <p14:creationId xmlns:p14="http://schemas.microsoft.com/office/powerpoint/2010/main" val="14850509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Utilisation progressive au cours du CE1.</a:t>
            </a:r>
            <a:endParaRPr lang="fr-FR" dirty="0"/>
          </a:p>
        </p:txBody>
      </p:sp>
      <p:sp>
        <p:nvSpPr>
          <p:cNvPr id="4" name="Espace réservé du numéro de diapositive 3"/>
          <p:cNvSpPr>
            <a:spLocks noGrp="1"/>
          </p:cNvSpPr>
          <p:nvPr>
            <p:ph type="sldNum" sz="quarter" idx="10"/>
          </p:nvPr>
        </p:nvSpPr>
        <p:spPr/>
        <p:txBody>
          <a:bodyPr/>
          <a:lstStyle/>
          <a:p>
            <a:fld id="{3E5D7C06-D6BF-4F95-94F9-B720FEB206FA}" type="slidenum">
              <a:rPr lang="fr-FR" smtClean="0"/>
              <a:t>50</a:t>
            </a:fld>
            <a:endParaRPr lang="fr-FR"/>
          </a:p>
        </p:txBody>
      </p:sp>
    </p:spTree>
    <p:extLst>
      <p:ext uri="{BB962C8B-B14F-4D97-AF65-F5344CB8AC3E}">
        <p14:creationId xmlns:p14="http://schemas.microsoft.com/office/powerpoint/2010/main" val="16589561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E5D7C06-D6BF-4F95-94F9-B720FEB206FA}" type="slidenum">
              <a:rPr lang="fr-FR" smtClean="0"/>
              <a:t>57</a:t>
            </a:fld>
            <a:endParaRPr lang="fr-FR"/>
          </a:p>
        </p:txBody>
      </p:sp>
    </p:spTree>
    <p:extLst>
      <p:ext uri="{BB962C8B-B14F-4D97-AF65-F5344CB8AC3E}">
        <p14:creationId xmlns:p14="http://schemas.microsoft.com/office/powerpoint/2010/main" val="1479351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Justifier devinette.</a:t>
            </a:r>
            <a:r>
              <a:rPr lang="fr-FR" baseline="0" dirty="0" smtClean="0"/>
              <a:t> « On identifie chaque élément du mot précisément après une hypothèse liée au contexte »</a:t>
            </a:r>
            <a:endParaRPr lang="fr-FR" dirty="0"/>
          </a:p>
        </p:txBody>
      </p:sp>
      <p:sp>
        <p:nvSpPr>
          <p:cNvPr id="4" name="Espace réservé du numéro de diapositive 3"/>
          <p:cNvSpPr>
            <a:spLocks noGrp="1"/>
          </p:cNvSpPr>
          <p:nvPr>
            <p:ph type="sldNum" sz="quarter" idx="10"/>
          </p:nvPr>
        </p:nvSpPr>
        <p:spPr/>
        <p:txBody>
          <a:bodyPr/>
          <a:lstStyle/>
          <a:p>
            <a:fld id="{3E5D7C06-D6BF-4F95-94F9-B720FEB206FA}" type="slidenum">
              <a:rPr lang="fr-FR" smtClean="0"/>
              <a:t>5</a:t>
            </a:fld>
            <a:endParaRPr lang="fr-FR" dirty="0"/>
          </a:p>
        </p:txBody>
      </p:sp>
    </p:spTree>
    <p:extLst>
      <p:ext uri="{BB962C8B-B14F-4D97-AF65-F5344CB8AC3E}">
        <p14:creationId xmlns:p14="http://schemas.microsoft.com/office/powerpoint/2010/main" val="732416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Araignée : on lit la 1</a:t>
            </a:r>
            <a:r>
              <a:rPr lang="fr-FR" baseline="30000" dirty="0" smtClean="0"/>
              <a:t>ère</a:t>
            </a:r>
            <a:r>
              <a:rPr lang="fr-FR" dirty="0" smtClean="0"/>
              <a:t> lettre et on obtient la réponse, idem pour banane et ananas.</a:t>
            </a:r>
            <a:r>
              <a:rPr lang="fr-FR" baseline="0" dirty="0" smtClean="0"/>
              <a:t> C’est de la « devinette »</a:t>
            </a:r>
            <a:endParaRPr lang="fr-FR" dirty="0"/>
          </a:p>
        </p:txBody>
      </p:sp>
      <p:sp>
        <p:nvSpPr>
          <p:cNvPr id="4" name="Espace réservé du numéro de diapositive 3"/>
          <p:cNvSpPr>
            <a:spLocks noGrp="1"/>
          </p:cNvSpPr>
          <p:nvPr>
            <p:ph type="sldNum" sz="quarter" idx="10"/>
          </p:nvPr>
        </p:nvSpPr>
        <p:spPr/>
        <p:txBody>
          <a:bodyPr/>
          <a:lstStyle/>
          <a:p>
            <a:fld id="{3E5D7C06-D6BF-4F95-94F9-B720FEB206FA}" type="slidenum">
              <a:rPr lang="fr-FR" smtClean="0"/>
              <a:t>6</a:t>
            </a:fld>
            <a:endParaRPr lang="fr-FR"/>
          </a:p>
        </p:txBody>
      </p:sp>
    </p:spTree>
    <p:extLst>
      <p:ext uri="{BB962C8B-B14F-4D97-AF65-F5344CB8AC3E}">
        <p14:creationId xmlns:p14="http://schemas.microsoft.com/office/powerpoint/2010/main" val="62290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Aussi valable pour</a:t>
            </a:r>
            <a:r>
              <a:rPr lang="fr-FR" baseline="0" dirty="0" smtClean="0"/>
              <a:t> le CE1. Attention, syllabes qui « n’existent » pas . Clarifier avec les élèves. Ajouter les déterminants pour les mots. Cela contribue à indiquer qu’ils sont signifiants.     Fonctionnement possible: collectif puis par 2 puis collectif</a:t>
            </a:r>
          </a:p>
          <a:p>
            <a:r>
              <a:rPr lang="fr-FR" baseline="0" dirty="0" smtClean="0"/>
              <a:t>Interroge l’organisation de la classe</a:t>
            </a:r>
            <a:endParaRPr lang="fr-FR" dirty="0"/>
          </a:p>
        </p:txBody>
      </p:sp>
      <p:sp>
        <p:nvSpPr>
          <p:cNvPr id="4" name="Espace réservé du numéro de diapositive 3"/>
          <p:cNvSpPr>
            <a:spLocks noGrp="1"/>
          </p:cNvSpPr>
          <p:nvPr>
            <p:ph type="sldNum" sz="quarter" idx="10"/>
          </p:nvPr>
        </p:nvSpPr>
        <p:spPr/>
        <p:txBody>
          <a:bodyPr/>
          <a:lstStyle/>
          <a:p>
            <a:fld id="{3E5D7C06-D6BF-4F95-94F9-B720FEB206FA}" type="slidenum">
              <a:rPr lang="fr-FR" smtClean="0"/>
              <a:t>8</a:t>
            </a:fld>
            <a:endParaRPr lang="fr-FR" dirty="0"/>
          </a:p>
        </p:txBody>
      </p:sp>
    </p:spTree>
    <p:extLst>
      <p:ext uri="{BB962C8B-B14F-4D97-AF65-F5344CB8AC3E}">
        <p14:creationId xmlns:p14="http://schemas.microsoft.com/office/powerpoint/2010/main" val="3522429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Veiller à la présence de syllabes</a:t>
            </a:r>
            <a:r>
              <a:rPr lang="fr-FR" baseline="0" dirty="0" smtClean="0"/>
              <a:t> type </a:t>
            </a:r>
            <a:r>
              <a:rPr lang="fr-FR" baseline="0" dirty="0" err="1" smtClean="0"/>
              <a:t>vc</a:t>
            </a:r>
            <a:r>
              <a:rPr lang="fr-FR" baseline="0" dirty="0" smtClean="0"/>
              <a:t>, </a:t>
            </a:r>
            <a:r>
              <a:rPr lang="fr-FR" baseline="0" dirty="0" err="1" smtClean="0"/>
              <a:t>cvc</a:t>
            </a:r>
            <a:r>
              <a:rPr lang="fr-FR" baseline="0" dirty="0" smtClean="0"/>
              <a:t>…</a:t>
            </a:r>
          </a:p>
          <a:p>
            <a:r>
              <a:rPr lang="fr-FR" baseline="0" dirty="0" smtClean="0"/>
              <a:t>Tracer des chemins de lecture et s’entrainer par 2</a:t>
            </a:r>
            <a:endParaRPr lang="fr-FR" dirty="0"/>
          </a:p>
        </p:txBody>
      </p:sp>
      <p:sp>
        <p:nvSpPr>
          <p:cNvPr id="4" name="Espace réservé du numéro de diapositive 3"/>
          <p:cNvSpPr>
            <a:spLocks noGrp="1"/>
          </p:cNvSpPr>
          <p:nvPr>
            <p:ph type="sldNum" sz="quarter" idx="10"/>
          </p:nvPr>
        </p:nvSpPr>
        <p:spPr/>
        <p:txBody>
          <a:bodyPr/>
          <a:lstStyle/>
          <a:p>
            <a:fld id="{3E5D7C06-D6BF-4F95-94F9-B720FEB206FA}" type="slidenum">
              <a:rPr lang="fr-FR" smtClean="0"/>
              <a:t>9</a:t>
            </a:fld>
            <a:endParaRPr lang="fr-FR"/>
          </a:p>
        </p:txBody>
      </p:sp>
    </p:spTree>
    <p:extLst>
      <p:ext uri="{BB962C8B-B14F-4D97-AF65-F5344CB8AC3E}">
        <p14:creationId xmlns:p14="http://schemas.microsoft.com/office/powerpoint/2010/main" val="4154835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Attention à la présence des articles. Ici, ils n’y sont pas</a:t>
            </a:r>
          </a:p>
          <a:p>
            <a:r>
              <a:rPr lang="fr-FR" dirty="0" smtClean="0"/>
              <a:t>Veiller à ce que jeu ne rime pas avec peu de temps effectif de lecture. Si jeu à 4,</a:t>
            </a:r>
            <a:r>
              <a:rPr lang="fr-FR" baseline="0" dirty="0" smtClean="0"/>
              <a:t> peu de temps effectif de lecture.</a:t>
            </a:r>
            <a:endParaRPr lang="fr-FR" dirty="0"/>
          </a:p>
        </p:txBody>
      </p:sp>
      <p:sp>
        <p:nvSpPr>
          <p:cNvPr id="4" name="Espace réservé du numéro de diapositive 3"/>
          <p:cNvSpPr>
            <a:spLocks noGrp="1"/>
          </p:cNvSpPr>
          <p:nvPr>
            <p:ph type="sldNum" sz="quarter" idx="10"/>
          </p:nvPr>
        </p:nvSpPr>
        <p:spPr/>
        <p:txBody>
          <a:bodyPr/>
          <a:lstStyle/>
          <a:p>
            <a:fld id="{3E5D7C06-D6BF-4F95-94F9-B720FEB206FA}" type="slidenum">
              <a:rPr lang="fr-FR" smtClean="0"/>
              <a:t>10</a:t>
            </a:fld>
            <a:endParaRPr lang="fr-FR" dirty="0"/>
          </a:p>
        </p:txBody>
      </p:sp>
    </p:spTree>
    <p:extLst>
      <p:ext uri="{BB962C8B-B14F-4D97-AF65-F5344CB8AC3E}">
        <p14:creationId xmlns:p14="http://schemas.microsoft.com/office/powerpoint/2010/main" val="352665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Plus</a:t>
            </a:r>
            <a:r>
              <a:rPr lang="fr-FR" baseline="0" dirty="0" smtClean="0"/>
              <a:t> les élèves possèdent de savoirs, plus ils peuvent construire par auto-apprentissage, plus l’enseignant peut consacrer de temps aux élèves en besoin.</a:t>
            </a:r>
            <a:endParaRPr lang="fr-FR" dirty="0"/>
          </a:p>
        </p:txBody>
      </p:sp>
      <p:sp>
        <p:nvSpPr>
          <p:cNvPr id="4" name="Espace réservé du numéro de diapositive 3"/>
          <p:cNvSpPr>
            <a:spLocks noGrp="1"/>
          </p:cNvSpPr>
          <p:nvPr>
            <p:ph type="sldNum" sz="quarter" idx="10"/>
          </p:nvPr>
        </p:nvSpPr>
        <p:spPr/>
        <p:txBody>
          <a:bodyPr/>
          <a:lstStyle/>
          <a:p>
            <a:fld id="{3E5D7C06-D6BF-4F95-94F9-B720FEB206FA}" type="slidenum">
              <a:rPr lang="fr-FR" smtClean="0"/>
              <a:t>12</a:t>
            </a:fld>
            <a:endParaRPr lang="fr-FR"/>
          </a:p>
        </p:txBody>
      </p:sp>
    </p:spTree>
    <p:extLst>
      <p:ext uri="{BB962C8B-B14F-4D97-AF65-F5344CB8AC3E}">
        <p14:creationId xmlns:p14="http://schemas.microsoft.com/office/powerpoint/2010/main" val="2636300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Rapport </a:t>
            </a:r>
            <a:r>
              <a:rPr lang="fr-FR" dirty="0" err="1" smtClean="0"/>
              <a:t>Goigoux</a:t>
            </a:r>
            <a:r>
              <a:rPr lang="fr-FR" dirty="0" smtClean="0"/>
              <a:t> ne considère pas cela comme un indice pertinent de réussite</a:t>
            </a:r>
            <a:r>
              <a:rPr lang="fr-FR" baseline="0" dirty="0" smtClean="0"/>
              <a:t> mais s’interroge explicitement sur l’</a:t>
            </a:r>
            <a:r>
              <a:rPr lang="fr-FR" baseline="0" dirty="0" err="1" smtClean="0"/>
              <a:t>opportutnité</a:t>
            </a:r>
            <a:r>
              <a:rPr lang="fr-FR" baseline="0" dirty="0" smtClean="0"/>
              <a:t> de consacrer du temps à la discrimination auditive avant l’étude écrite d’un phonème.</a:t>
            </a:r>
            <a:endParaRPr lang="fr-FR" dirty="0"/>
          </a:p>
        </p:txBody>
      </p:sp>
      <p:sp>
        <p:nvSpPr>
          <p:cNvPr id="4" name="Espace réservé du numéro de diapositive 3"/>
          <p:cNvSpPr>
            <a:spLocks noGrp="1"/>
          </p:cNvSpPr>
          <p:nvPr>
            <p:ph type="sldNum" sz="quarter" idx="10"/>
          </p:nvPr>
        </p:nvSpPr>
        <p:spPr/>
        <p:txBody>
          <a:bodyPr/>
          <a:lstStyle/>
          <a:p>
            <a:fld id="{3E5D7C06-D6BF-4F95-94F9-B720FEB206FA}" type="slidenum">
              <a:rPr lang="fr-FR" smtClean="0"/>
              <a:t>13</a:t>
            </a:fld>
            <a:endParaRPr lang="fr-FR"/>
          </a:p>
        </p:txBody>
      </p:sp>
    </p:spTree>
    <p:extLst>
      <p:ext uri="{BB962C8B-B14F-4D97-AF65-F5344CB8AC3E}">
        <p14:creationId xmlns:p14="http://schemas.microsoft.com/office/powerpoint/2010/main" val="2030151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p:txBody>
          <a:bodyPr/>
          <a:lstStyle/>
          <a:p>
            <a:fld id="{AA309A6D-C09C-4548-B29A-6CF363A7E532}" type="datetimeFigureOut">
              <a:rPr lang="fr-FR" smtClean="0"/>
              <a:t>19/10/2018</a:t>
            </a:fld>
            <a:endParaRPr lang="fr-BE"/>
          </a:p>
        </p:txBody>
      </p:sp>
      <p:sp>
        <p:nvSpPr>
          <p:cNvPr id="17" name="Espace réservé du pied de page 16"/>
          <p:cNvSpPr>
            <a:spLocks noGrp="1"/>
          </p:cNvSpPr>
          <p:nvPr>
            <p:ph type="ftr" sz="quarter" idx="11"/>
          </p:nvPr>
        </p:nvSpPr>
        <p:spPr/>
        <p:txBody>
          <a:bodyPr/>
          <a:lstStyle/>
          <a:p>
            <a:endParaRPr lang="fr-BE"/>
          </a:p>
        </p:txBody>
      </p:sp>
      <p:sp>
        <p:nvSpPr>
          <p:cNvPr id="7" name="Connecteur droit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ce réservé du numéro de diapositiv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F4668DC-857F-487D-BFFA-8C0CA5037977}" type="slidenum">
              <a:rPr lang="fr-BE" smtClean="0"/>
              <a:t>‹N°›</a:t>
            </a:fld>
            <a:endParaRPr lang="fr-BE"/>
          </a:p>
        </p:txBody>
      </p:sp>
      <p:sp>
        <p:nvSpPr>
          <p:cNvPr id="8" name="Titr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t>19/10/2018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cteur droit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6915912" y="3009901"/>
            <a:ext cx="457200" cy="441325"/>
          </a:xfrm>
        </p:spPr>
        <p:txBody>
          <a:bodyPr/>
          <a:lstStyle/>
          <a:p>
            <a:fld id="{CF4668DC-857F-487D-BFFA-8C0CA5037977}" type="slidenum">
              <a:rPr lang="fr-BE" smtClean="0"/>
              <a:t>‹N°›</a:t>
            </a:fld>
            <a:endParaRPr lang="fr-BE"/>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t>19/10/2018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2" name="Titre vertical 1"/>
          <p:cNvSpPr>
            <a:spLocks noGrp="1"/>
          </p:cNvSpPr>
          <p:nvPr>
            <p:ph type="title" orient="vert"/>
          </p:nvPr>
        </p:nvSpPr>
        <p:spPr>
          <a:xfrm>
            <a:off x="7391400" y="304801"/>
            <a:ext cx="1447800" cy="5851525"/>
          </a:xfrm>
        </p:spPr>
        <p:txBody>
          <a:bodyPr vert="eaVert"/>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kumimoji="0" lang="fr-FR" smtClean="0"/>
              <a:t>Modifiez le style du titre</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t>19/10/2018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a:xfrm>
            <a:off x="4361688" y="1026372"/>
            <a:ext cx="457200" cy="441325"/>
          </a:xfrm>
        </p:spPr>
        <p:txBody>
          <a:bodyPr/>
          <a:lstStyle/>
          <a:p>
            <a:fld id="{CF4668DC-857F-487D-BFFA-8C0CA5037977}" type="slidenum">
              <a:rPr lang="fr-BE" smtClean="0"/>
              <a:t>‹N°›</a:t>
            </a:fld>
            <a:endParaRPr lang="fr-BE"/>
          </a:p>
        </p:txBody>
      </p:sp>
      <p:sp>
        <p:nvSpPr>
          <p:cNvPr id="8" name="Espace réservé du contenu 7"/>
          <p:cNvSpPr>
            <a:spLocks noGrp="1"/>
          </p:cNvSpPr>
          <p:nvPr>
            <p:ph sz="quarter" idx="1"/>
          </p:nvPr>
        </p:nvSpPr>
        <p:spPr>
          <a:xfrm>
            <a:off x="301752" y="1527048"/>
            <a:ext cx="850392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ce réservé du pied de page 4"/>
          <p:cNvSpPr>
            <a:spLocks noGrp="1"/>
          </p:cNvSpPr>
          <p:nvPr>
            <p:ph type="ftr" sz="quarter" idx="11"/>
          </p:nvPr>
        </p:nvSpPr>
        <p:spPr/>
        <p:txBody>
          <a:bodyPr/>
          <a:lstStyle/>
          <a:p>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19/10/2018</a:t>
            </a:fld>
            <a:endParaRPr lang="fr-BE"/>
          </a:p>
        </p:txBody>
      </p:sp>
      <p:sp>
        <p:nvSpPr>
          <p:cNvPr id="8" name="Connecteur droit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F4668DC-857F-487D-BFFA-8C0CA5037977}" type="slidenum">
              <a:rPr lang="fr-BE" smtClean="0"/>
              <a:t>‹N°›</a:t>
            </a:fld>
            <a:endParaRPr lang="fr-BE"/>
          </a:p>
        </p:txBody>
      </p:sp>
      <p:sp>
        <p:nvSpPr>
          <p:cNvPr id="2" name="Titr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758952"/>
          </a:xfrm>
        </p:spPr>
        <p:txBody>
          <a:bodyPr/>
          <a:lstStyle/>
          <a:p>
            <a:r>
              <a:rPr kumimoji="0" lang="fr-FR" smtClean="0"/>
              <a:t>Modifiez le style du titre</a:t>
            </a:r>
            <a:endParaRPr kumimoji="0" lang="en-US"/>
          </a:p>
        </p:txBody>
      </p:sp>
      <p:sp>
        <p:nvSpPr>
          <p:cNvPr id="5" name="Espace réservé de la date 4"/>
          <p:cNvSpPr>
            <a:spLocks noGrp="1"/>
          </p:cNvSpPr>
          <p:nvPr>
            <p:ph type="dt" sz="half" idx="10"/>
          </p:nvPr>
        </p:nvSpPr>
        <p:spPr>
          <a:xfrm>
            <a:off x="5791200" y="6409944"/>
            <a:ext cx="3044952" cy="365760"/>
          </a:xfrm>
        </p:spPr>
        <p:txBody>
          <a:bodyPr/>
          <a:lstStyle/>
          <a:p>
            <a:fld id="{AA309A6D-C09C-4548-B29A-6CF363A7E532}" type="datetimeFigureOut">
              <a:rPr lang="fr-FR" smtClean="0"/>
              <a:t>19/10/2018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
        <p:nvSpPr>
          <p:cNvPr id="8" name="Connecteur droit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1">
        <a:schemeClr val="bg2"/>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7" name="Espace réservé de la date 6"/>
          <p:cNvSpPr>
            <a:spLocks noGrp="1"/>
          </p:cNvSpPr>
          <p:nvPr>
            <p:ph type="dt" sz="half" idx="10"/>
          </p:nvPr>
        </p:nvSpPr>
        <p:spPr/>
        <p:txBody>
          <a:bodyPr/>
          <a:lstStyle/>
          <a:p>
            <a:fld id="{AA309A6D-C09C-4548-B29A-6CF363A7E532}" type="datetimeFigureOut">
              <a:rPr lang="fr-FR" smtClean="0"/>
              <a:t>19/10/2018</a:t>
            </a:fld>
            <a:endParaRPr lang="fr-BE"/>
          </a:p>
        </p:txBody>
      </p:sp>
      <p:sp>
        <p:nvSpPr>
          <p:cNvPr id="8" name="Espace réservé du pied de page 7"/>
          <p:cNvSpPr>
            <a:spLocks noGrp="1"/>
          </p:cNvSpPr>
          <p:nvPr>
            <p:ph type="ftr" sz="quarter" idx="11"/>
          </p:nvPr>
        </p:nvSpPr>
        <p:spPr>
          <a:xfrm>
            <a:off x="304800" y="6409944"/>
            <a:ext cx="3581400" cy="365760"/>
          </a:xfrm>
        </p:spPr>
        <p:txBody>
          <a:bodyPr/>
          <a:lstStyle/>
          <a:p>
            <a:endParaRPr lang="fr-BE"/>
          </a:p>
        </p:txBody>
      </p:sp>
      <p:sp>
        <p:nvSpPr>
          <p:cNvPr id="15" name="Connecteur droit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ce réservé du contenu 23"/>
          <p:cNvSpPr>
            <a:spLocks noGrp="1"/>
          </p:cNvSpPr>
          <p:nvPr>
            <p:ph sz="quarter" idx="2"/>
          </p:nvPr>
        </p:nvSpPr>
        <p:spPr>
          <a:xfrm>
            <a:off x="301752" y="2471383"/>
            <a:ext cx="4041648" cy="3818404"/>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u contenu 25"/>
          <p:cNvSpPr>
            <a:spLocks noGrp="1"/>
          </p:cNvSpPr>
          <p:nvPr>
            <p:ph sz="quarter" idx="4"/>
          </p:nvPr>
        </p:nvSpPr>
        <p:spPr>
          <a:xfrm>
            <a:off x="4800600" y="2471383"/>
            <a:ext cx="4038600" cy="3822192"/>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ce réservé du numéro de diapositive 8"/>
          <p:cNvSpPr>
            <a:spLocks noGrp="1"/>
          </p:cNvSpPr>
          <p:nvPr>
            <p:ph type="sldNum" sz="quarter" idx="12"/>
          </p:nvPr>
        </p:nvSpPr>
        <p:spPr>
          <a:xfrm>
            <a:off x="4343400" y="1042416"/>
            <a:ext cx="457200" cy="441325"/>
          </a:xfrm>
        </p:spPr>
        <p:txBody>
          <a:bodyPr/>
          <a:lstStyle>
            <a:lvl1pPr algn="ctr">
              <a:defRPr/>
            </a:lvl1pPr>
          </a:lstStyle>
          <a:p>
            <a:fld id="{CF4668DC-857F-487D-BFFA-8C0CA5037977}" type="slidenum">
              <a:rPr lang="fr-BE" smtClean="0"/>
              <a:t>‹N°›</a:t>
            </a:fld>
            <a:endParaRPr lang="fr-BE"/>
          </a:p>
        </p:txBody>
      </p:sp>
      <p:sp>
        <p:nvSpPr>
          <p:cNvPr id="23" name="Titre 22"/>
          <p:cNvSpPr>
            <a:spLocks noGrp="1"/>
          </p:cNvSpPr>
          <p:nvPr>
            <p:ph type="title"/>
          </p:nvPr>
        </p:nvSpPr>
        <p:spPr/>
        <p:txBody>
          <a:bodyPr rtlCol="0" anchor="b" anchorCtr="0"/>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AA309A6D-C09C-4548-B29A-6CF363A7E532}" type="datetimeFigureOut">
              <a:rPr lang="fr-FR" smtClean="0"/>
              <a:t>19/10/2018</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a:xfrm>
            <a:off x="4343400" y="1036020"/>
            <a:ext cx="457200" cy="441325"/>
          </a:xfrm>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ce réservé de la date 1"/>
          <p:cNvSpPr>
            <a:spLocks noGrp="1"/>
          </p:cNvSpPr>
          <p:nvPr>
            <p:ph type="dt" sz="half" idx="10"/>
          </p:nvPr>
        </p:nvSpPr>
        <p:spPr/>
        <p:txBody>
          <a:bodyPr/>
          <a:lstStyle/>
          <a:p>
            <a:fld id="{AA309A6D-C09C-4548-B29A-6CF363A7E532}" type="datetimeFigureOut">
              <a:rPr lang="fr-FR" smtClean="0"/>
              <a:t>19/10/2018</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cteur droit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ce réservé du contenu 19"/>
          <p:cNvSpPr>
            <a:spLocks noGrp="1"/>
          </p:cNvSpPr>
          <p:nvPr>
            <p:ph sz="quarter" idx="1"/>
          </p:nvPr>
        </p:nvSpPr>
        <p:spPr>
          <a:xfrm>
            <a:off x="3124200" y="685800"/>
            <a:ext cx="5638800" cy="54102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F4668DC-857F-487D-BFFA-8C0CA5037977}" type="slidenum">
              <a:rPr lang="fr-BE" smtClean="0"/>
              <a:t>‹N°›</a:t>
            </a:fld>
            <a:endParaRPr lang="fr-BE"/>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t>19/10/2018</a:t>
            </a:fld>
            <a:endParaRPr lang="fr-BE"/>
          </a:p>
        </p:txBody>
      </p:sp>
      <p:sp>
        <p:nvSpPr>
          <p:cNvPr id="6" name="Espace réservé du pied de page 5"/>
          <p:cNvSpPr>
            <a:spLocks noGrp="1"/>
          </p:cNvSpPr>
          <p:nvPr>
            <p:ph type="ftr" sz="quarter" idx="11"/>
          </p:nvPr>
        </p:nvSpPr>
        <p:spPr>
          <a:xfrm>
            <a:off x="301752" y="6410848"/>
            <a:ext cx="3383280" cy="365760"/>
          </a:xfrm>
        </p:spPr>
        <p:txBody>
          <a:bodyPr/>
          <a:lstStyle/>
          <a:p>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1" name="Connecteur droit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p>
            <a:fld id="{CF4668DC-857F-487D-BFFA-8C0CA5037977}" type="slidenum">
              <a:rPr lang="fr-BE" smtClean="0"/>
              <a:t>‹N°›</a:t>
            </a:fld>
            <a:endParaRPr lang="fr-BE"/>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3000375" y="609600"/>
            <a:ext cx="5867400" cy="4267200"/>
          </a:xfrm>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a:xfrm>
            <a:off x="5788152" y="6404984"/>
            <a:ext cx="3044952" cy="365760"/>
          </a:xfrm>
        </p:spPr>
        <p:txBody>
          <a:bodyPr/>
          <a:lstStyle/>
          <a:p>
            <a:fld id="{AA309A6D-C09C-4548-B29A-6CF363A7E532}" type="datetimeFigureOut">
              <a:rPr lang="fr-FR" smtClean="0"/>
              <a:t>19/10/2018</a:t>
            </a:fld>
            <a:endParaRPr lang="fr-BE"/>
          </a:p>
        </p:txBody>
      </p:sp>
      <p:sp>
        <p:nvSpPr>
          <p:cNvPr id="6" name="Espace réservé du pied de page 5"/>
          <p:cNvSpPr>
            <a:spLocks noGrp="1"/>
          </p:cNvSpPr>
          <p:nvPr>
            <p:ph type="ftr" sz="quarter" idx="11"/>
          </p:nvPr>
        </p:nvSpPr>
        <p:spPr>
          <a:xfrm>
            <a:off x="301752" y="6410848"/>
            <a:ext cx="3584448" cy="365760"/>
          </a:xfrm>
        </p:spPr>
        <p:txBody>
          <a:bodyPr/>
          <a:lstStyle/>
          <a:p>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ce réservé de la date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A309A6D-C09C-4548-B29A-6CF363A7E532}" type="datetimeFigureOut">
              <a:rPr lang="fr-FR" smtClean="0"/>
              <a:t>19/10/2018</a:t>
            </a:fld>
            <a:endParaRPr lang="fr-BE"/>
          </a:p>
        </p:txBody>
      </p:sp>
      <p:sp>
        <p:nvSpPr>
          <p:cNvPr id="3" name="Espace réservé du pied de page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r-BE"/>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cteur droit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F4668DC-857F-487D-BFFA-8C0CA5037977}" type="slidenum">
              <a:rPr lang="fr-BE" smtClean="0"/>
              <a:t>‹N°›</a:t>
            </a:fld>
            <a:endParaRPr lang="fr-BE"/>
          </a:p>
        </p:txBody>
      </p:sp>
      <p:sp>
        <p:nvSpPr>
          <p:cNvPr id="22" name="Espace réservé du titre 21"/>
          <p:cNvSpPr>
            <a:spLocks noGrp="1"/>
          </p:cNvSpPr>
          <p:nvPr>
            <p:ph type="title"/>
          </p:nvPr>
        </p:nvSpPr>
        <p:spPr>
          <a:xfrm>
            <a:off x="301752" y="228600"/>
            <a:ext cx="8534400" cy="758952"/>
          </a:xfrm>
          <a:prstGeom prst="rect">
            <a:avLst/>
          </a:prstGeom>
        </p:spPr>
        <p:txBody>
          <a:bodyPr vert="horz" anchor="b">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centre-alain-savary.ens-lyon.fr/CAS/education-prioritaire/ressources/theme-1-perspectives-pedagogiques-et-educatives/lire-ecrire-parler-pour-apprendre-dans-toutes-les-disciplines/roland-goigux-enseigner-lire-ecrire-au-cp"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cache.media.eduscol.education.fr/file/Reussite/40/4/RA16_C2_FRA_Exemples_progressions_CGP3_843404.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ognisciences.com/accueil/outils/article/e-l-fe-evaluation-de-la-lecture-en-fluenc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ien.pontivy.free.fr/IMG/pdf/F_L_U_O_R_CE-3.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cache.media.eduscol.education.fr/file/Actualites/23/2/Lecture_ecriture_versionWEB_939232.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extranet.editis.com/it-yonixweb/images/322/art/doc/b/bce8ea6fd231353035333130323235343436313638.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cndp.fr/crdp-reims/fileadmin/documents/cddp10/A_Gorzegno_strategies_pour_lire/Goigoux-Zouzou-Apprendre-a-comprendre-les-textes-ecrits-a-lecole-maternelle-et-au-cycle-2.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elodil.umontreal.ca/videos/presentation/video/interactions-orales-et-lectur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package" Target="../embeddings/Microsoft_Word_Document2.docx"/><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ekladata.com/YNumYNkAbjr9ebjhPb0FGmFQAQU.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vocanet.fr/" TargetMode="External"/><Relationship Id="rId2" Type="http://schemas.openxmlformats.org/officeDocument/2006/relationships/hyperlink" Target="http://cache.media.eduscol.education.fr/file/Reussite/42/6/RA16_C2_FRA_EnseignementLexique_V3_843426.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anagraph.ens-lyon.fr/app.ph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cache.media.eduscol.education.fr/file/Reussite/41/5/RA16_C2_FRA_DicteeCP_843415.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cache.media.eduscol.education.fr/file/Ecrits_courts/23/7/3-RA16_C2_FRA_3_differents_types_ecrits_courts_635237.pdf" TargetMode="External"/><Relationship Id="rId2" Type="http://schemas.openxmlformats.org/officeDocument/2006/relationships/hyperlink" Target="http://cache.media.eduscol.education.fr/file/Ecrits_courts/23/2/2-RA16_C2_FRA_3_situation_ecriture_635232.pd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caracolus.fr/ecrire-sans-erreur-au-ce1-le-rallye-eureka/"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39552" y="2564904"/>
            <a:ext cx="8352928" cy="3456384"/>
          </a:xfrm>
        </p:spPr>
        <p:txBody>
          <a:bodyPr>
            <a:normAutofit/>
          </a:bodyPr>
          <a:lstStyle/>
          <a:p>
            <a:pPr algn="l"/>
            <a:r>
              <a:rPr lang="fr-FR" sz="1200" dirty="0" smtClean="0">
                <a:hlinkClick r:id="rId2"/>
              </a:rPr>
              <a:t>http</a:t>
            </a:r>
            <a:r>
              <a:rPr lang="fr-FR" sz="1200" dirty="0">
                <a:hlinkClick r:id="rId2"/>
              </a:rPr>
              <a:t>://</a:t>
            </a:r>
            <a:r>
              <a:rPr lang="fr-FR" sz="1200" dirty="0" smtClean="0">
                <a:hlinkClick r:id="rId2"/>
              </a:rPr>
              <a:t>cache.media.eduscol.education.fr/file/Actualites/23/2/Lecture_ecriture_versionWEB_939232.pdf</a:t>
            </a:r>
          </a:p>
          <a:p>
            <a:pPr algn="l"/>
            <a:endParaRPr lang="fr-FR" sz="1200" dirty="0" smtClean="0">
              <a:hlinkClick r:id="rId2"/>
            </a:endParaRPr>
          </a:p>
          <a:p>
            <a:pPr algn="l"/>
            <a:endParaRPr lang="fr-FR" sz="1200" dirty="0">
              <a:hlinkClick r:id="rId2"/>
            </a:endParaRPr>
          </a:p>
          <a:p>
            <a:pPr algn="l"/>
            <a:endParaRPr lang="fr-FR" sz="1200" dirty="0">
              <a:hlinkClick r:id="rId2"/>
            </a:endParaRPr>
          </a:p>
          <a:p>
            <a:pPr algn="l"/>
            <a:endParaRPr lang="fr-FR" sz="1200" dirty="0" smtClean="0">
              <a:hlinkClick r:id="rId2"/>
            </a:endParaRPr>
          </a:p>
          <a:p>
            <a:pPr algn="l"/>
            <a:endParaRPr lang="fr-FR" sz="1200" dirty="0">
              <a:hlinkClick r:id="rId2"/>
            </a:endParaRPr>
          </a:p>
          <a:p>
            <a:pPr algn="l"/>
            <a:r>
              <a:rPr lang="fr-FR" sz="1200" dirty="0" smtClean="0">
                <a:hlinkClick r:id="rId2"/>
              </a:rPr>
              <a:t>http</a:t>
            </a:r>
            <a:r>
              <a:rPr lang="fr-FR" sz="1200" dirty="0">
                <a:hlinkClick r:id="rId2"/>
              </a:rPr>
              <a:t>://</a:t>
            </a:r>
            <a:r>
              <a:rPr lang="fr-FR" sz="1200" dirty="0" smtClean="0">
                <a:hlinkClick r:id="rId2"/>
              </a:rPr>
              <a:t>centre-alain-savary.ens-lyon.fr/CAS/education-prioritaire/ressources/theme-1-perspectives-pedagogiques-et-educatives/lire-ecrire-parler-pour-apprendre-dans-toutes-les-disciplines/roland-goigux-enseigner-lire-ecrire-au-cp</a:t>
            </a:r>
            <a:endParaRPr lang="fr-FR" sz="1200" dirty="0" smtClean="0"/>
          </a:p>
          <a:p>
            <a:pPr algn="l"/>
            <a:endParaRPr lang="fr-FR" sz="1200" dirty="0"/>
          </a:p>
          <a:p>
            <a:pPr algn="l"/>
            <a:endParaRPr lang="fr-FR" sz="1200" b="0" dirty="0" smtClean="0"/>
          </a:p>
          <a:p>
            <a:pPr algn="l"/>
            <a:endParaRPr lang="fr-FR" sz="1200" dirty="0" smtClean="0"/>
          </a:p>
          <a:p>
            <a:pPr algn="l"/>
            <a:endParaRPr lang="fr-FR" sz="1200" dirty="0" smtClean="0"/>
          </a:p>
          <a:p>
            <a:pPr algn="l"/>
            <a:endParaRPr lang="fr-FR" sz="1200" dirty="0"/>
          </a:p>
          <a:p>
            <a:pPr algn="l"/>
            <a:endParaRPr lang="fr-FR" sz="1200" dirty="0"/>
          </a:p>
        </p:txBody>
      </p:sp>
      <p:sp>
        <p:nvSpPr>
          <p:cNvPr id="2" name="Titre 1"/>
          <p:cNvSpPr>
            <a:spLocks noGrp="1"/>
          </p:cNvSpPr>
          <p:nvPr>
            <p:ph type="ctrTitle"/>
          </p:nvPr>
        </p:nvSpPr>
        <p:spPr>
          <a:xfrm>
            <a:off x="685800" y="381000"/>
            <a:ext cx="7772400" cy="1535832"/>
          </a:xfrm>
        </p:spPr>
        <p:txBody>
          <a:bodyPr>
            <a:normAutofit/>
          </a:bodyPr>
          <a:lstStyle/>
          <a:p>
            <a:r>
              <a:rPr lang="fr-FR" sz="5400" dirty="0" smtClean="0"/>
              <a:t>Lire-Ecrire</a:t>
            </a:r>
            <a:br>
              <a:rPr lang="fr-FR" sz="5400" dirty="0" smtClean="0"/>
            </a:br>
            <a:r>
              <a:rPr lang="fr-FR" sz="3600" dirty="0" smtClean="0"/>
              <a:t>Ressources</a:t>
            </a:r>
            <a:endParaRPr lang="fr-FR" sz="3600" dirty="0"/>
          </a:p>
        </p:txBody>
      </p:sp>
    </p:spTree>
    <p:extLst>
      <p:ext uri="{BB962C8B-B14F-4D97-AF65-F5344CB8AC3E}">
        <p14:creationId xmlns:p14="http://schemas.microsoft.com/office/powerpoint/2010/main" val="3931441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 aussi : Lire et jouer</a:t>
            </a:r>
            <a:endParaRPr lang="fr-FR" dirty="0"/>
          </a:p>
        </p:txBody>
      </p:sp>
      <p:pic>
        <p:nvPicPr>
          <p:cNvPr id="1026" name="Picture 2"/>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2936340" y="1527175"/>
            <a:ext cx="3234807"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9012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 encore : Avoir à </a:t>
            </a:r>
            <a:r>
              <a:rPr lang="fr-FR" b="1" dirty="0" smtClean="0"/>
              <a:t>écrire</a:t>
            </a:r>
            <a:endParaRPr lang="fr-FR" b="1" dirty="0"/>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756807" y="1527175"/>
            <a:ext cx="3593873"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2915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Plus généralement</a:t>
            </a:r>
            <a:endParaRPr lang="fr-FR" dirty="0"/>
          </a:p>
        </p:txBody>
      </p:sp>
      <p:sp>
        <p:nvSpPr>
          <p:cNvPr id="3" name="Espace réservé du contenu 2"/>
          <p:cNvSpPr>
            <a:spLocks noGrp="1"/>
          </p:cNvSpPr>
          <p:nvPr>
            <p:ph sz="quarter" idx="1"/>
          </p:nvPr>
        </p:nvSpPr>
        <p:spPr/>
        <p:txBody>
          <a:bodyPr/>
          <a:lstStyle/>
          <a:p>
            <a:r>
              <a:rPr lang="fr-FR" dirty="0" smtClean="0"/>
              <a:t>Lire et écrire des syllabes</a:t>
            </a:r>
          </a:p>
          <a:p>
            <a:r>
              <a:rPr lang="fr-FR" dirty="0" smtClean="0"/>
              <a:t>Lire et écrire des mots</a:t>
            </a:r>
          </a:p>
          <a:p>
            <a:r>
              <a:rPr lang="fr-FR" dirty="0" smtClean="0"/>
              <a:t>Lire et écrire des phrases</a:t>
            </a:r>
          </a:p>
          <a:p>
            <a:r>
              <a:rPr lang="fr-FR" dirty="0" smtClean="0"/>
              <a:t>Lire et écrire de courts textes</a:t>
            </a:r>
          </a:p>
          <a:p>
            <a:pPr marL="0" indent="0">
              <a:buNone/>
            </a:pPr>
            <a:endParaRPr lang="fr-FR" dirty="0" smtClean="0"/>
          </a:p>
          <a:p>
            <a:r>
              <a:rPr lang="fr-FR" b="1" dirty="0" smtClean="0"/>
              <a:t>Etudier les correspondances graphèmes- phonèmes à un rythme soutenu.</a:t>
            </a:r>
          </a:p>
          <a:p>
            <a:pPr marL="0" indent="0" algn="ctr">
              <a:buNone/>
            </a:pPr>
            <a:r>
              <a:rPr lang="fr-FR" b="1" dirty="0" smtClean="0">
                <a:solidFill>
                  <a:schemeClr val="accent2"/>
                </a:solidFill>
              </a:rPr>
              <a:t>15 au cours des 9 premières semaines</a:t>
            </a:r>
            <a:endParaRPr lang="fr-FR" b="1" dirty="0">
              <a:solidFill>
                <a:schemeClr val="accent2"/>
              </a:solidFill>
            </a:endParaRPr>
          </a:p>
        </p:txBody>
      </p:sp>
    </p:spTree>
    <p:extLst>
      <p:ext uri="{BB962C8B-B14F-4D97-AF65-F5344CB8AC3E}">
        <p14:creationId xmlns:p14="http://schemas.microsoft.com/office/powerpoint/2010/main" val="3142091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exemples de progressions</a:t>
            </a:r>
            <a:endParaRPr lang="fr-FR" dirty="0"/>
          </a:p>
        </p:txBody>
      </p:sp>
      <p:sp>
        <p:nvSpPr>
          <p:cNvPr id="3" name="Espace réservé du contenu 2"/>
          <p:cNvSpPr>
            <a:spLocks noGrp="1"/>
          </p:cNvSpPr>
          <p:nvPr>
            <p:ph sz="quarter" idx="1"/>
          </p:nvPr>
        </p:nvSpPr>
        <p:spPr/>
        <p:txBody>
          <a:bodyPr>
            <a:normAutofit/>
          </a:bodyPr>
          <a:lstStyle/>
          <a:p>
            <a:endParaRPr lang="fr-FR" sz="1400" dirty="0" smtClean="0"/>
          </a:p>
          <a:p>
            <a:r>
              <a:rPr lang="fr-FR" sz="1400" dirty="0" smtClean="0">
                <a:hlinkClick r:id="rId3"/>
              </a:rPr>
              <a:t>http</a:t>
            </a:r>
            <a:r>
              <a:rPr lang="fr-FR" sz="1400" dirty="0">
                <a:hlinkClick r:id="rId3"/>
              </a:rPr>
              <a:t>://</a:t>
            </a:r>
            <a:r>
              <a:rPr lang="fr-FR" sz="1400" dirty="0" smtClean="0">
                <a:hlinkClick r:id="rId3"/>
              </a:rPr>
              <a:t>cache.media.eduscol.education.fr/file/Reussite/40/4/RA16_C2_FRA_Exemples_progressions_CGP3_843404.pdf</a:t>
            </a:r>
            <a:endParaRPr lang="fr-FR" sz="1400" dirty="0" smtClean="0"/>
          </a:p>
          <a:p>
            <a:endParaRPr lang="fr-FR" sz="1400" dirty="0"/>
          </a:p>
          <a:p>
            <a:r>
              <a:rPr lang="fr-FR" sz="2400" dirty="0" smtClean="0"/>
              <a:t>Deux approches possibles : </a:t>
            </a:r>
            <a:r>
              <a:rPr lang="fr-FR" sz="2400" dirty="0" err="1" smtClean="0"/>
              <a:t>Graphémique</a:t>
            </a:r>
            <a:r>
              <a:rPr lang="fr-FR" sz="2400" dirty="0" smtClean="0"/>
              <a:t> ou phonologique</a:t>
            </a:r>
          </a:p>
          <a:p>
            <a:pPr marL="0" indent="0">
              <a:buNone/>
            </a:pPr>
            <a:endParaRPr lang="fr-FR" sz="2400" dirty="0" smtClean="0"/>
          </a:p>
          <a:p>
            <a:pPr marL="0" indent="0">
              <a:buNone/>
            </a:pPr>
            <a:r>
              <a:rPr lang="fr-FR" sz="2400" dirty="0" smtClean="0"/>
              <a:t>L’approche </a:t>
            </a:r>
            <a:r>
              <a:rPr lang="fr-FR" sz="2400" dirty="0" err="1" smtClean="0"/>
              <a:t>graphémique</a:t>
            </a:r>
            <a:r>
              <a:rPr lang="fr-FR" sz="2400" dirty="0" smtClean="0"/>
              <a:t> est recommandée par le Ministère.</a:t>
            </a:r>
          </a:p>
          <a:p>
            <a:pPr marL="0" indent="0">
              <a:buNone/>
            </a:pPr>
            <a:r>
              <a:rPr lang="fr-FR" sz="2400" dirty="0" smtClean="0"/>
              <a:t>Avantages : </a:t>
            </a:r>
          </a:p>
          <a:p>
            <a:pPr>
              <a:buFontTx/>
              <a:buChar char="-"/>
            </a:pPr>
            <a:r>
              <a:rPr lang="fr-FR" sz="2400" dirty="0" smtClean="0"/>
              <a:t>Peu d’activités parasites, rythme soutenu</a:t>
            </a:r>
          </a:p>
          <a:p>
            <a:pPr>
              <a:buFontTx/>
              <a:buChar char="-"/>
            </a:pPr>
            <a:endParaRPr lang="fr-FR" sz="2400" dirty="0"/>
          </a:p>
          <a:p>
            <a:pPr marL="0" indent="0">
              <a:buNone/>
            </a:pPr>
            <a:r>
              <a:rPr lang="fr-FR" sz="2000" b="1" dirty="0" smtClean="0"/>
              <a:t>Consensus pour constater que les enseignants consacrent un temps significatif à l’étude du code.</a:t>
            </a:r>
          </a:p>
          <a:p>
            <a:endParaRPr lang="fr-FR" sz="1400" dirty="0"/>
          </a:p>
          <a:p>
            <a:endParaRPr lang="fr-FR" sz="1400" dirty="0"/>
          </a:p>
        </p:txBody>
      </p:sp>
    </p:spTree>
    <p:extLst>
      <p:ext uri="{BB962C8B-B14F-4D97-AF65-F5344CB8AC3E}">
        <p14:creationId xmlns:p14="http://schemas.microsoft.com/office/powerpoint/2010/main" val="1824368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Synthèse : Ce qui fait néanmoins débat</a:t>
            </a:r>
            <a:endParaRPr lang="fr-FR" dirty="0"/>
          </a:p>
        </p:txBody>
      </p:sp>
      <p:sp>
        <p:nvSpPr>
          <p:cNvPr id="3" name="Espace réservé du contenu 2"/>
          <p:cNvSpPr>
            <a:spLocks noGrp="1"/>
          </p:cNvSpPr>
          <p:nvPr>
            <p:ph sz="quarter" idx="1"/>
          </p:nvPr>
        </p:nvSpPr>
        <p:spPr/>
        <p:txBody>
          <a:bodyPr/>
          <a:lstStyle/>
          <a:p>
            <a:pPr marL="0" indent="0" algn="ctr">
              <a:buNone/>
            </a:pPr>
            <a:r>
              <a:rPr lang="fr-FR" b="1" dirty="0" smtClean="0"/>
              <a:t>Choix de la méthode</a:t>
            </a:r>
          </a:p>
          <a:p>
            <a:pPr marL="0" indent="0">
              <a:buNone/>
            </a:pPr>
            <a:endParaRPr lang="fr-FR" dirty="0"/>
          </a:p>
          <a:p>
            <a:r>
              <a:rPr lang="fr-FR" dirty="0" smtClean="0"/>
              <a:t>Méthode syllabique stricte</a:t>
            </a:r>
          </a:p>
          <a:p>
            <a:pPr marL="0" indent="0">
              <a:buNone/>
            </a:pPr>
            <a:r>
              <a:rPr lang="fr-FR" dirty="0" smtClean="0"/>
              <a:t>On ne donne à lire que ce qui est décodable. </a:t>
            </a:r>
          </a:p>
          <a:p>
            <a:pPr marL="0" indent="0">
              <a:buNone/>
            </a:pPr>
            <a:endParaRPr lang="fr-FR" dirty="0" smtClean="0"/>
          </a:p>
          <a:p>
            <a:pPr marL="0" indent="0" algn="ctr">
              <a:buNone/>
            </a:pPr>
            <a:r>
              <a:rPr lang="fr-FR" dirty="0" smtClean="0"/>
              <a:t>Ou </a:t>
            </a:r>
          </a:p>
          <a:p>
            <a:r>
              <a:rPr lang="fr-FR" dirty="0"/>
              <a:t>M</a:t>
            </a:r>
            <a:r>
              <a:rPr lang="fr-FR" dirty="0" smtClean="0"/>
              <a:t>éthode à forte composante syllabique </a:t>
            </a:r>
            <a:endParaRPr lang="fr-FR" dirty="0"/>
          </a:p>
          <a:p>
            <a:pPr marL="0" indent="0">
              <a:buNone/>
            </a:pPr>
            <a:r>
              <a:rPr lang="fr-FR" dirty="0" smtClean="0"/>
              <a:t>Méthode qui donne à lire 75% de mots déchiffrables</a:t>
            </a:r>
            <a:endParaRPr lang="fr-FR" dirty="0"/>
          </a:p>
        </p:txBody>
      </p:sp>
    </p:spTree>
    <p:extLst>
      <p:ext uri="{BB962C8B-B14F-4D97-AF65-F5344CB8AC3E}">
        <p14:creationId xmlns:p14="http://schemas.microsoft.com/office/powerpoint/2010/main" val="3915530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p:txBody>
          <a:bodyPr/>
          <a:lstStyle/>
          <a:p>
            <a:endParaRPr lang="fr-FR"/>
          </a:p>
        </p:txBody>
      </p:sp>
      <p:sp>
        <p:nvSpPr>
          <p:cNvPr id="3" name="Titre 2"/>
          <p:cNvSpPr>
            <a:spLocks noGrp="1"/>
          </p:cNvSpPr>
          <p:nvPr>
            <p:ph type="ctrTitle"/>
          </p:nvPr>
        </p:nvSpPr>
        <p:spPr/>
        <p:txBody>
          <a:bodyPr/>
          <a:lstStyle/>
          <a:p>
            <a:r>
              <a:rPr lang="fr-FR" dirty="0" smtClean="0"/>
              <a:t>Didactique du lire-écrire</a:t>
            </a:r>
            <a:br>
              <a:rPr lang="fr-FR" dirty="0" smtClean="0"/>
            </a:br>
            <a:r>
              <a:rPr lang="fr-FR" dirty="0" smtClean="0"/>
              <a:t>Ce qui fait consensus </a:t>
            </a:r>
            <a:endParaRPr lang="fr-FR" dirty="0"/>
          </a:p>
        </p:txBody>
      </p:sp>
    </p:spTree>
    <p:extLst>
      <p:ext uri="{BB962C8B-B14F-4D97-AF65-F5344CB8AC3E}">
        <p14:creationId xmlns:p14="http://schemas.microsoft.com/office/powerpoint/2010/main" val="4025128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lecture à haute voix</a:t>
            </a:r>
            <a:endParaRPr lang="fr-FR" dirty="0"/>
          </a:p>
        </p:txBody>
      </p:sp>
      <p:sp>
        <p:nvSpPr>
          <p:cNvPr id="3" name="Espace réservé du contenu 2"/>
          <p:cNvSpPr>
            <a:spLocks noGrp="1"/>
          </p:cNvSpPr>
          <p:nvPr>
            <p:ph sz="quarter" idx="1"/>
          </p:nvPr>
        </p:nvSpPr>
        <p:spPr/>
        <p:txBody>
          <a:bodyPr>
            <a:normAutofit/>
          </a:bodyPr>
          <a:lstStyle/>
          <a:p>
            <a:pPr marL="0" indent="0" algn="ctr">
              <a:buNone/>
            </a:pPr>
            <a:r>
              <a:rPr lang="fr-FR" dirty="0"/>
              <a:t>Sur un échantillon d’élèves </a:t>
            </a:r>
            <a:r>
              <a:rPr lang="fr-FR" dirty="0" smtClean="0"/>
              <a:t>de </a:t>
            </a:r>
            <a:r>
              <a:rPr lang="fr-FR" b="1" dirty="0"/>
              <a:t>CP en juin </a:t>
            </a:r>
            <a:r>
              <a:rPr lang="fr-FR" b="1" dirty="0" smtClean="0"/>
              <a:t>2014</a:t>
            </a:r>
          </a:p>
          <a:p>
            <a:pPr marL="0" indent="0">
              <a:buNone/>
            </a:pPr>
            <a:r>
              <a:rPr lang="fr-FR" dirty="0" smtClean="0"/>
              <a:t>50% ne </a:t>
            </a:r>
            <a:r>
              <a:rPr lang="fr-FR" dirty="0"/>
              <a:t>lisent pas plus </a:t>
            </a:r>
            <a:r>
              <a:rPr lang="fr-FR" dirty="0" smtClean="0"/>
              <a:t>de 18 mots/minute</a:t>
            </a:r>
          </a:p>
          <a:p>
            <a:pPr marL="0" indent="0">
              <a:buNone/>
            </a:pPr>
            <a:endParaRPr lang="fr-FR" dirty="0" smtClean="0"/>
          </a:p>
          <a:p>
            <a:pPr marL="0" indent="0">
              <a:buNone/>
            </a:pPr>
            <a:r>
              <a:rPr lang="fr-FR" dirty="0" smtClean="0"/>
              <a:t>30%lisent </a:t>
            </a:r>
            <a:r>
              <a:rPr lang="fr-FR" dirty="0"/>
              <a:t>en moyenne 11 mots/minute</a:t>
            </a:r>
          </a:p>
          <a:p>
            <a:pPr marL="0" indent="0">
              <a:buNone/>
            </a:pPr>
            <a:endParaRPr lang="fr-FR" dirty="0"/>
          </a:p>
          <a:p>
            <a:pPr marL="0" indent="0">
              <a:buNone/>
            </a:pPr>
            <a:r>
              <a:rPr lang="fr-FR" dirty="0" smtClean="0"/>
              <a:t>20%  lisent </a:t>
            </a:r>
            <a:r>
              <a:rPr lang="fr-FR" dirty="0"/>
              <a:t>en moyenne </a:t>
            </a:r>
            <a:r>
              <a:rPr lang="fr-FR" dirty="0" smtClean="0"/>
              <a:t>8 mots/minute</a:t>
            </a:r>
          </a:p>
          <a:p>
            <a:pPr marL="0" indent="0">
              <a:buNone/>
            </a:pPr>
            <a:endParaRPr lang="fr-FR" dirty="0"/>
          </a:p>
          <a:p>
            <a:pPr marL="0" indent="0">
              <a:buNone/>
            </a:pPr>
            <a:r>
              <a:rPr lang="fr-FR" u="sng" dirty="0" smtClean="0"/>
              <a:t>Attendus</a:t>
            </a:r>
            <a:r>
              <a:rPr lang="fr-FR" dirty="0" smtClean="0"/>
              <a:t> : </a:t>
            </a:r>
            <a:r>
              <a:rPr lang="fr-FR" b="1" dirty="0" smtClean="0"/>
              <a:t>Plus de 50 mots. </a:t>
            </a:r>
          </a:p>
          <a:p>
            <a:pPr marL="0" indent="0">
              <a:buNone/>
            </a:pPr>
            <a:endParaRPr lang="fr-FR" dirty="0"/>
          </a:p>
        </p:txBody>
      </p:sp>
    </p:spTree>
    <p:extLst>
      <p:ext uri="{BB962C8B-B14F-4D97-AF65-F5344CB8AC3E}">
        <p14:creationId xmlns:p14="http://schemas.microsoft.com/office/powerpoint/2010/main" val="3347241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608112"/>
          </a:xfrm>
        </p:spPr>
        <p:txBody>
          <a:bodyPr/>
          <a:lstStyle/>
          <a:p>
            <a:r>
              <a:rPr lang="fr-FR" dirty="0" smtClean="0"/>
              <a:t>Une réponse : Un enseignement explicite</a:t>
            </a:r>
            <a:endParaRPr lang="fr-FR" dirty="0"/>
          </a:p>
        </p:txBody>
      </p:sp>
      <p:sp>
        <p:nvSpPr>
          <p:cNvPr id="3" name="Espace réservé du contenu 2"/>
          <p:cNvSpPr>
            <a:spLocks noGrp="1"/>
          </p:cNvSpPr>
          <p:nvPr>
            <p:ph sz="quarter" idx="1"/>
          </p:nvPr>
        </p:nvSpPr>
        <p:spPr>
          <a:xfrm>
            <a:off x="301752" y="1412776"/>
            <a:ext cx="8503920" cy="4686272"/>
          </a:xfrm>
        </p:spPr>
        <p:txBody>
          <a:bodyPr>
            <a:normAutofit fontScale="92500"/>
          </a:bodyPr>
          <a:lstStyle/>
          <a:p>
            <a:r>
              <a:rPr lang="fr-FR" dirty="0" smtClean="0"/>
              <a:t>L’aisance dans le déchiffrage intervient pour </a:t>
            </a:r>
            <a:r>
              <a:rPr lang="fr-FR" dirty="0" smtClean="0">
                <a:solidFill>
                  <a:srgbClr val="FF0000"/>
                </a:solidFill>
              </a:rPr>
              <a:t>50% </a:t>
            </a:r>
            <a:r>
              <a:rPr lang="fr-FR" dirty="0" smtClean="0"/>
              <a:t>dans la </a:t>
            </a:r>
            <a:r>
              <a:rPr lang="fr-FR" dirty="0" smtClean="0">
                <a:solidFill>
                  <a:srgbClr val="FF0000"/>
                </a:solidFill>
              </a:rPr>
              <a:t>compréhension autonome </a:t>
            </a:r>
            <a:r>
              <a:rPr lang="fr-FR" dirty="0" smtClean="0"/>
              <a:t>d’un texte.</a:t>
            </a:r>
          </a:p>
          <a:p>
            <a:pPr marL="0" indent="0">
              <a:buNone/>
            </a:pPr>
            <a:endParaRPr lang="fr-FR" dirty="0" smtClean="0">
              <a:effectLst>
                <a:outerShdw blurRad="38100" dist="38100" dir="2700000" algn="tl">
                  <a:srgbClr val="000000">
                    <a:alpha val="43137"/>
                  </a:srgbClr>
                </a:outerShdw>
              </a:effectLst>
            </a:endParaRPr>
          </a:p>
          <a:p>
            <a:r>
              <a:rPr lang="fr-FR" dirty="0" smtClean="0"/>
              <a:t>Il faut apprendre à lire « vite ». </a:t>
            </a:r>
            <a:r>
              <a:rPr lang="fr-FR" sz="3200" b="1" dirty="0" smtClean="0">
                <a:solidFill>
                  <a:schemeClr val="accent6">
                    <a:lumMod val="75000"/>
                  </a:schemeClr>
                </a:solidFill>
                <a:effectLst>
                  <a:outerShdw blurRad="38100" dist="38100" dir="2700000" algn="tl">
                    <a:srgbClr val="000000">
                      <a:alpha val="43137"/>
                    </a:srgbClr>
                  </a:outerShdw>
                </a:effectLst>
              </a:rPr>
              <a:t>PRIORITE</a:t>
            </a:r>
          </a:p>
          <a:p>
            <a:pPr marL="0" indent="0">
              <a:buNone/>
            </a:pPr>
            <a:r>
              <a:rPr lang="fr-FR" sz="1300" dirty="0">
                <a:solidFill>
                  <a:schemeClr val="accent6">
                    <a:lumMod val="75000"/>
                  </a:schemeClr>
                </a:solidFill>
                <a:hlinkClick r:id="rId3"/>
              </a:rPr>
              <a:t>http://</a:t>
            </a:r>
            <a:r>
              <a:rPr lang="fr-FR" sz="1300" dirty="0" smtClean="0">
                <a:solidFill>
                  <a:schemeClr val="accent6">
                    <a:lumMod val="75000"/>
                  </a:schemeClr>
                </a:solidFill>
                <a:hlinkClick r:id="rId3"/>
              </a:rPr>
              <a:t>www.cognisciences.com/accueil/outils/article/e-l-fe-evaluation-de-la-lecture-en-fluence</a:t>
            </a:r>
            <a:endParaRPr lang="fr-FR" sz="1300" dirty="0" smtClean="0">
              <a:solidFill>
                <a:schemeClr val="accent6">
                  <a:lumMod val="75000"/>
                </a:schemeClr>
              </a:solidFill>
            </a:endParaRPr>
          </a:p>
          <a:p>
            <a:pPr marL="0" indent="0">
              <a:buNone/>
            </a:pPr>
            <a:endParaRPr lang="fr-FR" sz="1300" dirty="0" smtClean="0">
              <a:solidFill>
                <a:schemeClr val="accent6">
                  <a:lumMod val="75000"/>
                </a:schemeClr>
              </a:solidFill>
            </a:endParaRPr>
          </a:p>
          <a:p>
            <a:pPr marL="0" indent="0">
              <a:buNone/>
            </a:pPr>
            <a:r>
              <a:rPr lang="fr-FR" sz="1400" dirty="0">
                <a:hlinkClick r:id="rId4"/>
              </a:rPr>
              <a:t>http://</a:t>
            </a:r>
            <a:r>
              <a:rPr lang="fr-FR" sz="1400" dirty="0" smtClean="0">
                <a:hlinkClick r:id="rId4"/>
              </a:rPr>
              <a:t>ien.pontivy.free.fr/IMG/pdf/F_L_U_O_R_CE-3.pdf</a:t>
            </a:r>
            <a:endParaRPr lang="fr-FR" sz="1400" dirty="0" smtClean="0"/>
          </a:p>
          <a:p>
            <a:pPr marL="0" indent="0">
              <a:buNone/>
            </a:pPr>
            <a:endParaRPr lang="fr-FR" sz="1400" dirty="0"/>
          </a:p>
          <a:p>
            <a:pPr marL="0" indent="0">
              <a:buNone/>
            </a:pPr>
            <a:r>
              <a:rPr lang="fr-FR" sz="2000" u="sng" dirty="0" smtClean="0"/>
              <a:t>Pistes</a:t>
            </a:r>
            <a:r>
              <a:rPr lang="fr-FR" sz="2000" dirty="0" smtClean="0"/>
              <a:t> : </a:t>
            </a:r>
            <a:r>
              <a:rPr lang="fr-FR" sz="2000" b="1" dirty="0" smtClean="0"/>
              <a:t>Découpage de mots en unités longues</a:t>
            </a:r>
            <a:r>
              <a:rPr lang="fr-FR" sz="2000" dirty="0" smtClean="0"/>
              <a:t>, lecture de listes, lecture de phrases « évolutives », découpage en groupes de sens, lectures dialoguées, enregistrements, indications relatives aux intonations.…….. </a:t>
            </a:r>
          </a:p>
          <a:p>
            <a:pPr marL="0" indent="0">
              <a:buNone/>
            </a:pPr>
            <a:endParaRPr lang="fr-FR" sz="2000" dirty="0" smtClean="0"/>
          </a:p>
          <a:p>
            <a:r>
              <a:rPr lang="fr-FR" sz="2800" dirty="0" smtClean="0"/>
              <a:t>Cet enseignement s’effectue </a:t>
            </a:r>
            <a:r>
              <a:rPr lang="fr-FR" sz="2800" u="sng" dirty="0" smtClean="0"/>
              <a:t>dès le CP et se poursuit</a:t>
            </a:r>
            <a:endParaRPr lang="fr-FR" sz="2800" u="sng" dirty="0"/>
          </a:p>
        </p:txBody>
      </p:sp>
    </p:spTree>
    <p:extLst>
      <p:ext uri="{BB962C8B-B14F-4D97-AF65-F5344CB8AC3E}">
        <p14:creationId xmlns:p14="http://schemas.microsoft.com/office/powerpoint/2010/main" val="1994658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Apprendre à comprendre</a:t>
            </a:r>
            <a:endParaRPr lang="fr-FR" dirty="0"/>
          </a:p>
        </p:txBody>
      </p:sp>
      <p:sp>
        <p:nvSpPr>
          <p:cNvPr id="3" name="Espace réservé du contenu 2"/>
          <p:cNvSpPr>
            <a:spLocks noGrp="1"/>
          </p:cNvSpPr>
          <p:nvPr>
            <p:ph sz="quarter" idx="1"/>
          </p:nvPr>
        </p:nvSpPr>
        <p:spPr/>
        <p:txBody>
          <a:bodyPr/>
          <a:lstStyle/>
          <a:p>
            <a:r>
              <a:rPr lang="fr-FR" dirty="0" smtClean="0">
                <a:solidFill>
                  <a:srgbClr val="FF0000"/>
                </a:solidFill>
              </a:rPr>
              <a:t>Très peu enseigné au CP : 1h08 en moyenne dont 25’ de tâches écrites et individuelles.</a:t>
            </a:r>
          </a:p>
          <a:p>
            <a:pPr marL="0" indent="0">
              <a:buNone/>
            </a:pPr>
            <a:endParaRPr lang="fr-FR" dirty="0" smtClean="0">
              <a:solidFill>
                <a:srgbClr val="FF0000"/>
              </a:solidFill>
            </a:endParaRPr>
          </a:p>
          <a:p>
            <a:r>
              <a:rPr lang="fr-FR" dirty="0"/>
              <a:t>Comme en maternelle, la compréhension s’enseigne </a:t>
            </a:r>
            <a:r>
              <a:rPr lang="fr-FR" b="1" dirty="0"/>
              <a:t>dès le début du CP </a:t>
            </a:r>
            <a:r>
              <a:rPr lang="fr-FR" dirty="0"/>
              <a:t>sur des textes r</a:t>
            </a:r>
            <a:r>
              <a:rPr lang="fr-FR" b="1" dirty="0"/>
              <a:t>ésistants</a:t>
            </a:r>
            <a:r>
              <a:rPr lang="fr-FR" dirty="0"/>
              <a:t> lus par l’enseignant. </a:t>
            </a:r>
          </a:p>
          <a:p>
            <a:endParaRPr lang="fr-FR" dirty="0"/>
          </a:p>
          <a:p>
            <a:r>
              <a:rPr lang="fr-FR" dirty="0"/>
              <a:t>Le temps consacré à la compréhension augmente au fil de l’année, une part étant </a:t>
            </a:r>
            <a:r>
              <a:rPr lang="fr-FR" dirty="0" smtClean="0"/>
              <a:t>dédiée </a:t>
            </a:r>
            <a:r>
              <a:rPr lang="fr-FR" dirty="0"/>
              <a:t>à la lecture autonome.</a:t>
            </a:r>
          </a:p>
          <a:p>
            <a:endParaRPr lang="fr-FR" dirty="0"/>
          </a:p>
        </p:txBody>
      </p:sp>
    </p:spTree>
    <p:extLst>
      <p:ext uri="{BB962C8B-B14F-4D97-AF65-F5344CB8AC3E}">
        <p14:creationId xmlns:p14="http://schemas.microsoft.com/office/powerpoint/2010/main" val="2784606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0"/>
            <a:ext cx="8534400" cy="1554480"/>
          </a:xfrm>
        </p:spPr>
        <p:txBody>
          <a:bodyPr>
            <a:normAutofit fontScale="90000"/>
          </a:bodyPr>
          <a:lstStyle/>
          <a:p>
            <a:r>
              <a:rPr lang="fr-FR" dirty="0" smtClean="0"/>
              <a:t/>
            </a:r>
            <a:br>
              <a:rPr lang="fr-FR" dirty="0" smtClean="0"/>
            </a:br>
            <a:r>
              <a:rPr lang="fr-FR" dirty="0"/>
              <a:t/>
            </a:r>
            <a:br>
              <a:rPr lang="fr-FR" dirty="0"/>
            </a:br>
            <a:r>
              <a:rPr lang="fr-FR" dirty="0" smtClean="0"/>
              <a:t/>
            </a:r>
            <a:br>
              <a:rPr lang="fr-FR" dirty="0" smtClean="0"/>
            </a:br>
            <a:r>
              <a:rPr lang="fr-FR" sz="3100" dirty="0" smtClean="0"/>
              <a:t>Finalité : Être capable de lire un texte silencieusement et de le comprendre</a:t>
            </a:r>
            <a:r>
              <a:rPr lang="fr-FR" dirty="0"/>
              <a:t/>
            </a:r>
            <a:br>
              <a:rPr lang="fr-FR" dirty="0"/>
            </a:br>
            <a:endParaRPr lang="fr-FR" dirty="0"/>
          </a:p>
        </p:txBody>
      </p:sp>
      <p:sp>
        <p:nvSpPr>
          <p:cNvPr id="3" name="Espace réservé du contenu 2"/>
          <p:cNvSpPr>
            <a:spLocks noGrp="1"/>
          </p:cNvSpPr>
          <p:nvPr>
            <p:ph sz="quarter" idx="1"/>
          </p:nvPr>
        </p:nvSpPr>
        <p:spPr>
          <a:xfrm>
            <a:off x="301752" y="1700808"/>
            <a:ext cx="8503920" cy="4398240"/>
          </a:xfrm>
        </p:spPr>
        <p:txBody>
          <a:bodyPr/>
          <a:lstStyle/>
          <a:p>
            <a:r>
              <a:rPr lang="fr-FR" dirty="0" smtClean="0"/>
              <a:t>La compréhension du langage entre pour </a:t>
            </a:r>
            <a:r>
              <a:rPr lang="fr-FR" dirty="0" smtClean="0">
                <a:solidFill>
                  <a:srgbClr val="FF0000"/>
                </a:solidFill>
              </a:rPr>
              <a:t>50% dans la compréhension de textes lus par l’élève.</a:t>
            </a:r>
          </a:p>
          <a:p>
            <a:pPr marL="0" indent="0">
              <a:buNone/>
            </a:pPr>
            <a:r>
              <a:rPr lang="fr-FR" dirty="0" smtClean="0"/>
              <a:t>C’est-à-dire, plus particulièrement :</a:t>
            </a:r>
          </a:p>
          <a:p>
            <a:pPr>
              <a:buFontTx/>
              <a:buChar char="-"/>
            </a:pPr>
            <a:r>
              <a:rPr lang="fr-FR" b="1" dirty="0" smtClean="0"/>
              <a:t>Compréhension de textes entendus</a:t>
            </a:r>
          </a:p>
          <a:p>
            <a:pPr>
              <a:buFontTx/>
              <a:buChar char="-"/>
            </a:pPr>
            <a:r>
              <a:rPr lang="fr-FR" b="1" dirty="0" smtClean="0"/>
              <a:t>Vocabulaire</a:t>
            </a:r>
          </a:p>
        </p:txBody>
      </p:sp>
    </p:spTree>
    <p:extLst>
      <p:ext uri="{BB962C8B-B14F-4D97-AF65-F5344CB8AC3E}">
        <p14:creationId xmlns:p14="http://schemas.microsoft.com/office/powerpoint/2010/main" val="541860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Lecture</a:t>
            </a:r>
            <a:r>
              <a:rPr lang="fr-FR" dirty="0" smtClean="0"/>
              <a:t>: Temps de travail effectif</a:t>
            </a:r>
            <a:endParaRPr lang="fr-FR" dirty="0"/>
          </a:p>
        </p:txBody>
      </p:sp>
      <p:sp>
        <p:nvSpPr>
          <p:cNvPr id="3" name="Espace réservé du contenu 2"/>
          <p:cNvSpPr>
            <a:spLocks noGrp="1"/>
          </p:cNvSpPr>
          <p:nvPr>
            <p:ph sz="quarter" idx="1"/>
          </p:nvPr>
        </p:nvSpPr>
        <p:spPr/>
        <p:txBody>
          <a:bodyPr/>
          <a:lstStyle/>
          <a:p>
            <a:r>
              <a:rPr lang="fr-FR" sz="3600" b="1" dirty="0" smtClean="0">
                <a:solidFill>
                  <a:srgbClr val="FF0000"/>
                </a:solidFill>
              </a:rPr>
              <a:t>7’ </a:t>
            </a:r>
            <a:r>
              <a:rPr lang="fr-FR" sz="2000" b="1" dirty="0" smtClean="0">
                <a:solidFill>
                  <a:srgbClr val="FF0000"/>
                </a:solidFill>
              </a:rPr>
              <a:t>de lecture journalière pour les élèves fragiles au CP.</a:t>
            </a:r>
          </a:p>
          <a:p>
            <a:pPr marL="0" indent="0">
              <a:buNone/>
            </a:pPr>
            <a:endParaRPr lang="fr-FR" dirty="0" smtClean="0"/>
          </a:p>
          <a:p>
            <a:pPr marL="0" indent="0" algn="ctr">
              <a:buNone/>
            </a:pPr>
            <a:r>
              <a:rPr lang="fr-FR" b="1" dirty="0" smtClean="0"/>
              <a:t>Insuffisant pour apprendre</a:t>
            </a:r>
          </a:p>
          <a:p>
            <a:pPr marL="0" indent="0" algn="ctr">
              <a:buNone/>
            </a:pPr>
            <a:r>
              <a:rPr lang="fr-FR" dirty="0" smtClean="0"/>
              <a:t>Double conséquence</a:t>
            </a:r>
          </a:p>
          <a:p>
            <a:pPr marL="0" indent="0">
              <a:buNone/>
            </a:pPr>
            <a:r>
              <a:rPr lang="fr-FR" u="sng" dirty="0" smtClean="0"/>
              <a:t>Pour l’élève lui-même </a:t>
            </a:r>
            <a:r>
              <a:rPr lang="fr-FR" dirty="0" smtClean="0"/>
              <a:t>: apprentissage long et peu gratifiant</a:t>
            </a:r>
          </a:p>
          <a:p>
            <a:pPr marL="0" indent="0">
              <a:buNone/>
            </a:pPr>
            <a:endParaRPr lang="fr-FR" dirty="0" smtClean="0"/>
          </a:p>
          <a:p>
            <a:pPr marL="0" indent="0">
              <a:buNone/>
            </a:pPr>
            <a:r>
              <a:rPr lang="fr-FR" u="sng" dirty="0" smtClean="0"/>
              <a:t>Pour les enseignants </a:t>
            </a:r>
            <a:r>
              <a:rPr lang="fr-FR" dirty="0" smtClean="0"/>
              <a:t>: Gestion des différences au CE1, voire au CE2 ? « Choix cornéliens ».</a:t>
            </a:r>
            <a:endParaRPr lang="fr-FR" dirty="0"/>
          </a:p>
        </p:txBody>
      </p:sp>
    </p:spTree>
    <p:extLst>
      <p:ext uri="{BB962C8B-B14F-4D97-AF65-F5344CB8AC3E}">
        <p14:creationId xmlns:p14="http://schemas.microsoft.com/office/powerpoint/2010/main" val="2509541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Ce qui doit s’enseigner</a:t>
            </a:r>
            <a:endParaRPr lang="fr-FR" dirty="0"/>
          </a:p>
        </p:txBody>
      </p:sp>
      <p:sp>
        <p:nvSpPr>
          <p:cNvPr id="3" name="Espace réservé du contenu 2"/>
          <p:cNvSpPr>
            <a:spLocks noGrp="1"/>
          </p:cNvSpPr>
          <p:nvPr>
            <p:ph sz="quarter" idx="1"/>
          </p:nvPr>
        </p:nvSpPr>
        <p:spPr/>
        <p:txBody>
          <a:bodyPr/>
          <a:lstStyle/>
          <a:p>
            <a:r>
              <a:rPr lang="fr-FR" dirty="0" smtClean="0"/>
              <a:t>Expliquer ou reformuler le sens</a:t>
            </a:r>
          </a:p>
          <a:p>
            <a:r>
              <a:rPr lang="fr-FR" dirty="0" smtClean="0"/>
              <a:t>Evoquer une représentation mentale</a:t>
            </a:r>
          </a:p>
          <a:p>
            <a:r>
              <a:rPr lang="fr-FR" dirty="0" smtClean="0"/>
              <a:t>Produire un rappel de récit ou de texte explicatif</a:t>
            </a:r>
          </a:p>
          <a:p>
            <a:r>
              <a:rPr lang="fr-FR" i="1" dirty="0" smtClean="0"/>
              <a:t>Rendre explicite des informations implicites </a:t>
            </a:r>
            <a:r>
              <a:rPr lang="fr-FR" sz="1400" i="1" dirty="0" smtClean="0"/>
              <a:t>(peu enseigné)</a:t>
            </a:r>
            <a:endParaRPr lang="fr-FR" i="1" dirty="0" smtClean="0"/>
          </a:p>
          <a:p>
            <a:r>
              <a:rPr lang="fr-FR" i="1" dirty="0" smtClean="0"/>
              <a:t>Proposer, débattre ou négocier une interprétation </a:t>
            </a:r>
            <a:r>
              <a:rPr lang="fr-FR" sz="1400" i="1" dirty="0" smtClean="0"/>
              <a:t>(peu enseigné)</a:t>
            </a:r>
          </a:p>
          <a:p>
            <a:endParaRPr lang="fr-FR" i="1" dirty="0" smtClean="0"/>
          </a:p>
          <a:p>
            <a:pPr marL="0" indent="0">
              <a:buNone/>
            </a:pPr>
            <a:r>
              <a:rPr lang="fr-FR" sz="2000" i="1" u="sng" dirty="0" smtClean="0"/>
              <a:t>Ressource : guide orange p 92 à p 102</a:t>
            </a:r>
            <a:endParaRPr lang="fr-FR" sz="2000" i="1" u="sng" dirty="0"/>
          </a:p>
          <a:p>
            <a:pPr marL="0" indent="0">
              <a:buNone/>
            </a:pPr>
            <a:r>
              <a:rPr lang="fr-FR" sz="1600" i="1" dirty="0">
                <a:hlinkClick r:id="rId2"/>
              </a:rPr>
              <a:t>http://</a:t>
            </a:r>
            <a:r>
              <a:rPr lang="fr-FR" sz="1600" i="1" dirty="0" smtClean="0">
                <a:hlinkClick r:id="rId2"/>
              </a:rPr>
              <a:t>cache.media.eduscol.education.fr/file/Actualites/23/2/Lecture_ecriture_versionWEB_939232.pdf</a:t>
            </a:r>
            <a:endParaRPr lang="fr-FR" sz="1600" i="1" dirty="0" smtClean="0"/>
          </a:p>
          <a:p>
            <a:endParaRPr lang="fr-FR" sz="1600" i="1" dirty="0"/>
          </a:p>
        </p:txBody>
      </p:sp>
    </p:spTree>
    <p:extLst>
      <p:ext uri="{BB962C8B-B14F-4D97-AF65-F5344CB8AC3E}">
        <p14:creationId xmlns:p14="http://schemas.microsoft.com/office/powerpoint/2010/main" val="218825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Proposition de tâche prioritaire</a:t>
            </a:r>
            <a:endParaRPr lang="fr-FR" dirty="0"/>
          </a:p>
        </p:txBody>
      </p:sp>
      <p:sp>
        <p:nvSpPr>
          <p:cNvPr id="3" name="Espace réservé du contenu 2"/>
          <p:cNvSpPr>
            <a:spLocks noGrp="1"/>
          </p:cNvSpPr>
          <p:nvPr>
            <p:ph sz="quarter" idx="1"/>
          </p:nvPr>
        </p:nvSpPr>
        <p:spPr/>
        <p:txBody>
          <a:bodyPr/>
          <a:lstStyle/>
          <a:p>
            <a:r>
              <a:rPr lang="fr-FR" dirty="0" smtClean="0"/>
              <a:t>Apprendre à raconter (</a:t>
            </a:r>
            <a:r>
              <a:rPr lang="fr-FR" dirty="0" err="1" smtClean="0"/>
              <a:t>cf</a:t>
            </a:r>
            <a:r>
              <a:rPr lang="fr-FR" dirty="0" smtClean="0"/>
              <a:t> </a:t>
            </a:r>
            <a:r>
              <a:rPr lang="fr-FR" dirty="0" err="1" smtClean="0"/>
              <a:t>Narramus</a:t>
            </a:r>
            <a:r>
              <a:rPr lang="fr-FR" dirty="0" smtClean="0"/>
              <a:t>)</a:t>
            </a:r>
          </a:p>
          <a:p>
            <a:pPr marL="0" indent="0">
              <a:buNone/>
            </a:pPr>
            <a:r>
              <a:rPr lang="fr-FR" sz="1200" dirty="0">
                <a:hlinkClick r:id="rId2"/>
              </a:rPr>
              <a:t>http://</a:t>
            </a:r>
            <a:r>
              <a:rPr lang="fr-FR" sz="1200" dirty="0" smtClean="0">
                <a:hlinkClick r:id="rId2"/>
              </a:rPr>
              <a:t>extranet.editis.com/it-yonixweb/images/322/art/doc/b/bce8ea6fd231353035333130323235343436313638.pdf</a:t>
            </a:r>
            <a:endParaRPr lang="fr-FR" sz="1200" dirty="0" smtClean="0"/>
          </a:p>
          <a:p>
            <a:pPr marL="0" indent="0">
              <a:buNone/>
            </a:pPr>
            <a:endParaRPr lang="fr-FR" sz="1400" dirty="0" smtClean="0"/>
          </a:p>
          <a:p>
            <a:pPr marL="0" indent="0">
              <a:buNone/>
            </a:pPr>
            <a:r>
              <a:rPr lang="fr-FR" sz="1600" dirty="0" smtClean="0"/>
              <a:t>Nécessite de savoir : dégager l’essentiel, faire des liens entre les informations, mémoriser et utiliser le lexique spécifique, mais aussi…..</a:t>
            </a:r>
          </a:p>
          <a:p>
            <a:pPr marL="0" indent="0">
              <a:buNone/>
            </a:pPr>
            <a:endParaRPr lang="fr-FR" sz="1600" dirty="0" smtClean="0"/>
          </a:p>
          <a:p>
            <a:pPr marL="0" indent="0">
              <a:buNone/>
            </a:pPr>
            <a:r>
              <a:rPr lang="fr-FR" sz="1600" dirty="0" smtClean="0"/>
              <a:t>De traiter les</a:t>
            </a:r>
            <a:r>
              <a:rPr lang="fr-FR" sz="1600" b="1" dirty="0" smtClean="0"/>
              <a:t> états mentaux </a:t>
            </a:r>
            <a:r>
              <a:rPr lang="fr-FR" sz="1600" dirty="0" smtClean="0"/>
              <a:t>des personnages (intentions, buts, émotions), compléter les </a:t>
            </a:r>
            <a:r>
              <a:rPr lang="fr-FR" sz="1600" b="1" dirty="0" smtClean="0"/>
              <a:t>blancs laissés par l’auteur </a:t>
            </a:r>
            <a:r>
              <a:rPr lang="fr-FR" sz="1600" dirty="0" smtClean="0"/>
              <a:t>(l’implicite). </a:t>
            </a:r>
            <a:endParaRPr lang="fr-FR" sz="1600" dirty="0"/>
          </a:p>
          <a:p>
            <a:pPr marL="0" indent="0">
              <a:buNone/>
            </a:pPr>
            <a:r>
              <a:rPr lang="fr-FR" sz="1600" dirty="0" smtClean="0"/>
              <a:t>On s’appuie aussi pour cela sur les connaissances que l’on a du sujet traité et les intentions de l’auteur.</a:t>
            </a:r>
          </a:p>
          <a:p>
            <a:pPr marL="0" indent="0">
              <a:buNone/>
            </a:pPr>
            <a:endParaRPr lang="fr-FR" sz="1600" dirty="0" smtClean="0"/>
          </a:p>
          <a:p>
            <a:pPr marL="0" indent="0">
              <a:buNone/>
            </a:pPr>
            <a:r>
              <a:rPr lang="fr-FR" sz="1600" dirty="0" smtClean="0"/>
              <a:t>Il s’agit enfin de passer du dialogue présent dans les textes à un monologue de l’élève.</a:t>
            </a:r>
            <a:endParaRPr lang="fr-FR" sz="1600" dirty="0"/>
          </a:p>
        </p:txBody>
      </p:sp>
    </p:spTree>
    <p:extLst>
      <p:ext uri="{BB962C8B-B14F-4D97-AF65-F5344CB8AC3E}">
        <p14:creationId xmlns:p14="http://schemas.microsoft.com/office/powerpoint/2010/main" val="2326153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Stratégies d’enseignement</a:t>
            </a:r>
            <a:endParaRPr lang="fr-FR" dirty="0"/>
          </a:p>
        </p:txBody>
      </p:sp>
      <p:sp>
        <p:nvSpPr>
          <p:cNvPr id="3" name="Espace réservé du contenu 2"/>
          <p:cNvSpPr>
            <a:spLocks noGrp="1"/>
          </p:cNvSpPr>
          <p:nvPr>
            <p:ph sz="quarter" idx="1"/>
          </p:nvPr>
        </p:nvSpPr>
        <p:spPr>
          <a:xfrm>
            <a:off x="301752" y="1527048"/>
            <a:ext cx="8503920" cy="4782272"/>
          </a:xfrm>
        </p:spPr>
        <p:txBody>
          <a:bodyPr>
            <a:normAutofit fontScale="92500" lnSpcReduction="10000"/>
          </a:bodyPr>
          <a:lstStyle/>
          <a:p>
            <a:r>
              <a:rPr lang="fr-FR" dirty="0" smtClean="0"/>
              <a:t>Nombreux échanges oraux </a:t>
            </a:r>
            <a:r>
              <a:rPr lang="fr-FR" b="1" dirty="0" smtClean="0"/>
              <a:t>ciblés</a:t>
            </a:r>
            <a:r>
              <a:rPr lang="fr-FR" dirty="0" smtClean="0"/>
              <a:t> autour du texte lu.</a:t>
            </a:r>
          </a:p>
          <a:p>
            <a:r>
              <a:rPr lang="fr-FR" dirty="0" smtClean="0"/>
              <a:t>Reformulations de l’adulte pour </a:t>
            </a:r>
            <a:r>
              <a:rPr lang="fr-FR" b="1" dirty="0" smtClean="0"/>
              <a:t>acter, synthétiser</a:t>
            </a:r>
            <a:r>
              <a:rPr lang="fr-FR" dirty="0" smtClean="0"/>
              <a:t>.</a:t>
            </a:r>
          </a:p>
          <a:p>
            <a:pPr marL="0" indent="0">
              <a:buNone/>
            </a:pPr>
            <a:endParaRPr lang="fr-FR" dirty="0" smtClean="0"/>
          </a:p>
          <a:p>
            <a:r>
              <a:rPr lang="fr-FR" dirty="0" smtClean="0"/>
              <a:t>Rendre </a:t>
            </a:r>
            <a:r>
              <a:rPr lang="fr-FR" b="1" dirty="0" smtClean="0"/>
              <a:t>explicites</a:t>
            </a:r>
            <a:r>
              <a:rPr lang="fr-FR" dirty="0" smtClean="0"/>
              <a:t> les apprentissages. Les </a:t>
            </a:r>
            <a:r>
              <a:rPr lang="fr-FR" b="1" dirty="0" smtClean="0"/>
              <a:t>traces</a:t>
            </a:r>
            <a:r>
              <a:rPr lang="fr-FR" dirty="0" smtClean="0"/>
              <a:t> </a:t>
            </a:r>
            <a:r>
              <a:rPr lang="fr-FR" b="1" dirty="0" smtClean="0"/>
              <a:t>écrites</a:t>
            </a:r>
            <a:r>
              <a:rPr lang="fr-FR" dirty="0" smtClean="0"/>
              <a:t>/</a:t>
            </a:r>
            <a:r>
              <a:rPr lang="fr-FR" b="1" dirty="0" smtClean="0"/>
              <a:t>affichages</a:t>
            </a:r>
            <a:r>
              <a:rPr lang="fr-FR" dirty="0" smtClean="0"/>
              <a:t> y participent très largement.</a:t>
            </a:r>
          </a:p>
          <a:p>
            <a:pPr marL="0" indent="0">
              <a:buNone/>
            </a:pPr>
            <a:endParaRPr lang="fr-FR" dirty="0" smtClean="0"/>
          </a:p>
          <a:p>
            <a:pPr marL="0" indent="0">
              <a:buNone/>
            </a:pPr>
            <a:r>
              <a:rPr lang="fr-FR" sz="2400" u="sng" dirty="0" smtClean="0"/>
              <a:t>Ex 1</a:t>
            </a:r>
            <a:r>
              <a:rPr lang="fr-FR" sz="2400" dirty="0" smtClean="0"/>
              <a:t>: Centrées sur une situation : Construire le schéma d’un récit (succession des événements), laisser une trace des reformulations progressives.</a:t>
            </a:r>
          </a:p>
          <a:p>
            <a:pPr marL="0" indent="0">
              <a:buNone/>
            </a:pPr>
            <a:r>
              <a:rPr lang="fr-FR" sz="2400" u="sng" dirty="0" smtClean="0"/>
              <a:t>Ex 2 </a:t>
            </a:r>
            <a:r>
              <a:rPr lang="fr-FR" sz="2400" dirty="0" smtClean="0"/>
              <a:t>: Afficher les stratégies de compréhension et les enrichir : </a:t>
            </a:r>
            <a:r>
              <a:rPr lang="fr-FR" sz="2400" dirty="0" smtClean="0">
                <a:solidFill>
                  <a:srgbClr val="FF0000"/>
                </a:solidFill>
              </a:rPr>
              <a:t>« Comment je m’y prends pour comprendre ? »</a:t>
            </a:r>
          </a:p>
          <a:p>
            <a:pPr marL="0" indent="0">
              <a:buNone/>
            </a:pPr>
            <a:r>
              <a:rPr lang="fr-FR" sz="1300" dirty="0">
                <a:solidFill>
                  <a:schemeClr val="tx2">
                    <a:lumMod val="60000"/>
                    <a:lumOff val="40000"/>
                  </a:schemeClr>
                </a:solidFill>
                <a:hlinkClick r:id="rId2"/>
              </a:rPr>
              <a:t>http://</a:t>
            </a:r>
            <a:r>
              <a:rPr lang="fr-FR" sz="1300" dirty="0" smtClean="0">
                <a:solidFill>
                  <a:schemeClr val="tx2">
                    <a:lumMod val="60000"/>
                    <a:lumOff val="40000"/>
                  </a:schemeClr>
                </a:solidFill>
                <a:hlinkClick r:id="rId2"/>
              </a:rPr>
              <a:t>www.cndp.fr/crdp-reims/fileadmin/documents/cddp10/A_Gorzegno_strategies_pour_lire/Goigoux-Zouzou-Apprendre-a-comprendre-les-textes-ecrits-a-lecole-maternelle-et-au-cycle-2.pdf</a:t>
            </a:r>
            <a:endParaRPr lang="fr-FR" sz="1300" dirty="0" smtClean="0">
              <a:solidFill>
                <a:schemeClr val="tx2">
                  <a:lumMod val="60000"/>
                  <a:lumOff val="40000"/>
                </a:schemeClr>
              </a:solidFill>
            </a:endParaRPr>
          </a:p>
          <a:p>
            <a:pPr marL="0" indent="0">
              <a:buNone/>
            </a:pPr>
            <a:endParaRPr lang="fr-FR" sz="1300" dirty="0">
              <a:solidFill>
                <a:schemeClr val="tx2">
                  <a:lumMod val="60000"/>
                  <a:lumOff val="40000"/>
                </a:schemeClr>
              </a:solidFill>
            </a:endParaRPr>
          </a:p>
        </p:txBody>
      </p:sp>
    </p:spTree>
    <p:extLst>
      <p:ext uri="{BB962C8B-B14F-4D97-AF65-F5344CB8AC3E}">
        <p14:creationId xmlns:p14="http://schemas.microsoft.com/office/powerpoint/2010/main" val="1769564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0"/>
            <a:ext cx="8534400" cy="1052736"/>
          </a:xfrm>
        </p:spPr>
        <p:txBody>
          <a:bodyPr>
            <a:noAutofit/>
          </a:bodyPr>
          <a:lstStyle/>
          <a:p>
            <a:r>
              <a:rPr lang="fr-FR" sz="2800" dirty="0" smtClean="0"/>
              <a:t>Eviter le tout oral collectif sans recourir au questionnaire écrit</a:t>
            </a:r>
            <a:endParaRPr lang="fr-FR" sz="2800" dirty="0"/>
          </a:p>
        </p:txBody>
      </p:sp>
      <p:sp>
        <p:nvSpPr>
          <p:cNvPr id="3" name="Espace réservé du contenu 2"/>
          <p:cNvSpPr>
            <a:spLocks noGrp="1"/>
          </p:cNvSpPr>
          <p:nvPr>
            <p:ph sz="quarter" idx="1"/>
          </p:nvPr>
        </p:nvSpPr>
        <p:spPr/>
        <p:txBody>
          <a:bodyPr/>
          <a:lstStyle/>
          <a:p>
            <a:r>
              <a:rPr lang="fr-FR" dirty="0" smtClean="0"/>
              <a:t>Travailler par deux</a:t>
            </a:r>
          </a:p>
          <a:p>
            <a:pPr marL="0" indent="0">
              <a:buNone/>
            </a:pPr>
            <a:r>
              <a:rPr lang="fr-FR" sz="1600" dirty="0">
                <a:hlinkClick r:id="rId3"/>
              </a:rPr>
              <a:t>http://www.elodil.umontreal.ca/videos/presentation/video/interactions-orales-et-lecture</a:t>
            </a:r>
            <a:r>
              <a:rPr lang="fr-FR" sz="1600" dirty="0" smtClean="0">
                <a:hlinkClick r:id="rId3"/>
              </a:rPr>
              <a:t>/</a:t>
            </a:r>
            <a:endParaRPr lang="fr-FR" sz="1600" dirty="0" smtClean="0"/>
          </a:p>
          <a:p>
            <a:pPr marL="0" indent="0">
              <a:buNone/>
            </a:pPr>
            <a:endParaRPr lang="fr-FR" sz="1600" dirty="0"/>
          </a:p>
          <a:p>
            <a:pPr marL="0" indent="0">
              <a:buNone/>
            </a:pPr>
            <a:r>
              <a:rPr lang="fr-FR" sz="1800" b="1" dirty="0" smtClean="0"/>
              <a:t>		Le </a:t>
            </a:r>
            <a:r>
              <a:rPr lang="fr-FR" sz="1800" b="1" dirty="0"/>
              <a:t>marchand de chapeaux</a:t>
            </a:r>
            <a:endParaRPr lang="fr-FR" sz="1800" dirty="0"/>
          </a:p>
          <a:p>
            <a:pPr marL="0" indent="0">
              <a:buNone/>
            </a:pPr>
            <a:r>
              <a:rPr lang="fr-FR" sz="1800" dirty="0"/>
              <a:t>Il était une fois, dans un pays lointain, un fabricant de chapeaux de paille de riz qui allait vendre sa marchandise à la ville. Il avait empilé ses chapeaux dans une hotte de bambou et marchait à grand peine sous un soleil brûlant.</a:t>
            </a:r>
          </a:p>
          <a:p>
            <a:pPr marL="0" indent="0">
              <a:buNone/>
            </a:pPr>
            <a:r>
              <a:rPr lang="fr-FR" sz="1800" dirty="0"/>
              <a:t> </a:t>
            </a:r>
          </a:p>
          <a:p>
            <a:pPr marL="0" indent="0">
              <a:buNone/>
            </a:pPr>
            <a:r>
              <a:rPr lang="fr-FR" sz="1800" dirty="0"/>
              <a:t>En arrivant à la lisière de la forêt, il s’arrêta pour se reposer un peu, laissa tomber sa hotte à terre, s’allongea sur l’herbe et s’endormit.</a:t>
            </a:r>
          </a:p>
          <a:p>
            <a:pPr marL="0" indent="0">
              <a:buNone/>
            </a:pPr>
            <a:r>
              <a:rPr lang="fr-FR" sz="1800" dirty="0"/>
              <a:t>À son réveil, il s’aperçut avec stupéfaction que sa hotte était vide. Il se mit à courir de tous côtés pour retrouver la trace de son voleur. Des ricanements éclatèrent soudain dans les branches au-dessus de lui.</a:t>
            </a:r>
          </a:p>
          <a:p>
            <a:pPr marL="0" indent="0">
              <a:buNone/>
            </a:pPr>
            <a:endParaRPr lang="fr-FR" sz="1800" dirty="0"/>
          </a:p>
        </p:txBody>
      </p:sp>
    </p:spTree>
    <p:extLst>
      <p:ext uri="{BB962C8B-B14F-4D97-AF65-F5344CB8AC3E}">
        <p14:creationId xmlns:p14="http://schemas.microsoft.com/office/powerpoint/2010/main" val="1972368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 : Reconstruire pour raconter  </a:t>
            </a:r>
            <a:endParaRPr lang="fr-FR" dirty="0"/>
          </a:p>
        </p:txBody>
      </p:sp>
      <p:sp>
        <p:nvSpPr>
          <p:cNvPr id="3" name="Espace réservé du contenu 2"/>
          <p:cNvSpPr>
            <a:spLocks noGrp="1"/>
          </p:cNvSpPr>
          <p:nvPr>
            <p:ph sz="quarter" idx="1"/>
          </p:nvPr>
        </p:nvSpPr>
        <p:spPr>
          <a:xfrm>
            <a:off x="323528" y="1556792"/>
            <a:ext cx="8503920" cy="4752528"/>
          </a:xfrm>
        </p:spPr>
        <p:txBody>
          <a:bodyPr>
            <a:normAutofit fontScale="92500" lnSpcReduction="10000"/>
          </a:bodyPr>
          <a:lstStyle/>
          <a:p>
            <a:pPr>
              <a:buFontTx/>
              <a:buChar char="-"/>
            </a:pPr>
            <a:r>
              <a:rPr lang="fr-FR" sz="2000" dirty="0" smtClean="0">
                <a:effectLst>
                  <a:outerShdw blurRad="38100" dist="38100" dir="2700000" algn="tl">
                    <a:srgbClr val="000000">
                      <a:alpha val="43137"/>
                    </a:srgbClr>
                  </a:outerShdw>
                </a:effectLst>
              </a:rPr>
              <a:t>Choisir et ordonner.</a:t>
            </a:r>
          </a:p>
          <a:p>
            <a:pPr marL="0" indent="0">
              <a:buNone/>
            </a:pPr>
            <a:r>
              <a:rPr lang="fr-FR" sz="2000" b="1" dirty="0" smtClean="0">
                <a:solidFill>
                  <a:srgbClr val="FF0000"/>
                </a:solidFill>
                <a:effectLst>
                  <a:outerShdw blurRad="38100" dist="38100" dir="2700000" algn="tl">
                    <a:srgbClr val="000000">
                      <a:alpha val="43137"/>
                    </a:srgbClr>
                  </a:outerShdw>
                </a:effectLst>
              </a:rPr>
              <a:t>	S</a:t>
            </a:r>
            <a:r>
              <a:rPr lang="fr-FR" sz="2000" dirty="0" smtClean="0">
                <a:solidFill>
                  <a:srgbClr val="FF0000"/>
                </a:solidFill>
                <a:effectLst>
                  <a:outerShdw blurRad="38100" dist="38100" dir="2700000" algn="tl">
                    <a:srgbClr val="000000">
                      <a:alpha val="43137"/>
                    </a:srgbClr>
                  </a:outerShdw>
                </a:effectLst>
              </a:rPr>
              <a:t>VA</a:t>
            </a:r>
          </a:p>
          <a:p>
            <a:pPr marL="0" indent="0">
              <a:buNone/>
            </a:pPr>
            <a:r>
              <a:rPr lang="fr-FR" sz="2000" dirty="0" smtClean="0">
                <a:effectLst>
                  <a:outerShdw blurRad="38100" dist="38100" dir="2700000" algn="tl">
                    <a:srgbClr val="000000">
                      <a:alpha val="43137"/>
                    </a:srgbClr>
                  </a:outerShdw>
                </a:effectLst>
              </a:rPr>
              <a:t>- Clarifier.</a:t>
            </a:r>
          </a:p>
          <a:p>
            <a:pPr marL="0" indent="0">
              <a:buNone/>
            </a:pPr>
            <a:r>
              <a:rPr lang="fr-FR" sz="2000" dirty="0" smtClean="0">
                <a:effectLst>
                  <a:outerShdw blurRad="38100" dist="38100" dir="2700000" algn="tl">
                    <a:srgbClr val="000000">
                      <a:alpha val="43137"/>
                    </a:srgbClr>
                  </a:outerShdw>
                </a:effectLst>
              </a:rPr>
              <a:t>- Améliorer (répétitions,</a:t>
            </a:r>
          </a:p>
          <a:p>
            <a:pPr marL="0" indent="0">
              <a:buNone/>
            </a:pPr>
            <a:r>
              <a:rPr lang="fr-FR" sz="2000" dirty="0" smtClean="0">
                <a:effectLst>
                  <a:outerShdw blurRad="38100" dist="38100" dir="2700000" algn="tl">
                    <a:srgbClr val="000000">
                      <a:alpha val="43137"/>
                    </a:srgbClr>
                  </a:outerShdw>
                </a:effectLst>
              </a:rPr>
              <a:t>enchainements)</a:t>
            </a:r>
          </a:p>
          <a:p>
            <a:pPr marL="0" indent="0">
              <a:buNone/>
            </a:pPr>
            <a:r>
              <a:rPr lang="fr-FR" sz="2000" dirty="0" smtClean="0">
                <a:effectLst>
                  <a:outerShdw blurRad="38100" dist="38100" dir="2700000" algn="tl">
                    <a:srgbClr val="000000">
                      <a:alpha val="43137"/>
                    </a:srgbClr>
                  </a:outerShdw>
                </a:effectLst>
              </a:rPr>
              <a:t>pour reformuler.</a:t>
            </a:r>
          </a:p>
          <a:p>
            <a:pPr marL="0" indent="0">
              <a:buNone/>
            </a:pPr>
            <a:endParaRPr lang="fr-FR" sz="2000" dirty="0">
              <a:effectLst>
                <a:outerShdw blurRad="38100" dist="38100" dir="2700000" algn="tl">
                  <a:srgbClr val="000000">
                    <a:alpha val="43137"/>
                  </a:srgbClr>
                </a:outerShdw>
              </a:effectLst>
            </a:endParaRPr>
          </a:p>
          <a:p>
            <a:pPr marL="0" indent="0">
              <a:buNone/>
            </a:pPr>
            <a:r>
              <a:rPr lang="fr-FR" sz="2000" dirty="0" smtClean="0">
                <a:effectLst>
                  <a:outerShdw blurRad="38100" dist="38100" dir="2700000" algn="tl">
                    <a:srgbClr val="000000">
                      <a:alpha val="43137"/>
                    </a:srgbClr>
                  </a:outerShdw>
                </a:effectLst>
              </a:rPr>
              <a:t>Rappel du récit puis</a:t>
            </a:r>
          </a:p>
          <a:p>
            <a:pPr marL="0" indent="0">
              <a:buNone/>
            </a:pPr>
            <a:r>
              <a:rPr lang="fr-FR" sz="2000" dirty="0" smtClean="0">
                <a:effectLst>
                  <a:outerShdw blurRad="38100" dist="38100" dir="2700000" algn="tl">
                    <a:srgbClr val="000000">
                      <a:alpha val="43137"/>
                    </a:srgbClr>
                  </a:outerShdw>
                </a:effectLst>
              </a:rPr>
              <a:t>Synthétiser apprentissages:</a:t>
            </a:r>
          </a:p>
          <a:p>
            <a:pPr>
              <a:buFontTx/>
              <a:buChar char="-"/>
            </a:pPr>
            <a:r>
              <a:rPr lang="fr-FR" sz="2000" dirty="0" smtClean="0">
                <a:effectLst>
                  <a:outerShdw blurRad="38100" dist="38100" dir="2700000" algn="tl">
                    <a:srgbClr val="000000">
                      <a:alpha val="43137"/>
                    </a:srgbClr>
                  </a:outerShdw>
                </a:effectLst>
              </a:rPr>
              <a:t>Qui ? </a:t>
            </a:r>
          </a:p>
          <a:p>
            <a:pPr>
              <a:buFontTx/>
              <a:buChar char="-"/>
            </a:pPr>
            <a:r>
              <a:rPr lang="fr-FR" sz="2000" dirty="0" smtClean="0">
                <a:effectLst>
                  <a:outerShdw blurRad="38100" dist="38100" dir="2700000" algn="tl">
                    <a:srgbClr val="000000">
                      <a:alpha val="43137"/>
                    </a:srgbClr>
                  </a:outerShdw>
                </a:effectLst>
              </a:rPr>
              <a:t> Hypothèses VS savoir</a:t>
            </a:r>
          </a:p>
          <a:p>
            <a:pPr>
              <a:buFontTx/>
              <a:buChar char="-"/>
            </a:pPr>
            <a:r>
              <a:rPr lang="fr-FR" sz="2000" dirty="0" smtClean="0">
                <a:effectLst>
                  <a:outerShdw blurRad="38100" dist="38100" dir="2700000" algn="tl">
                    <a:srgbClr val="000000">
                      <a:alpha val="43137"/>
                    </a:srgbClr>
                  </a:outerShdw>
                </a:effectLst>
              </a:rPr>
              <a:t>Tout n’est pas « redit »</a:t>
            </a:r>
          </a:p>
          <a:p>
            <a:pPr>
              <a:buFontTx/>
              <a:buChar char="-"/>
            </a:pPr>
            <a:r>
              <a:rPr lang="fr-FR" sz="2000" dirty="0" smtClean="0">
                <a:effectLst>
                  <a:outerShdw blurRad="38100" dist="38100" dir="2700000" algn="tl">
                    <a:srgbClr val="000000">
                      <a:alpha val="43137"/>
                    </a:srgbClr>
                  </a:outerShdw>
                </a:effectLst>
              </a:rPr>
              <a:t>« Ce que l’on veut savoir »</a:t>
            </a:r>
          </a:p>
          <a:p>
            <a:pPr marL="0" indent="0">
              <a:buNone/>
            </a:pPr>
            <a:r>
              <a:rPr lang="fr-FR" sz="1400" dirty="0" smtClean="0">
                <a:effectLst>
                  <a:outerShdw blurRad="38100" dist="38100" dir="2700000" algn="tl">
                    <a:srgbClr val="000000">
                      <a:alpha val="43137"/>
                    </a:srgbClr>
                  </a:outerShdw>
                </a:effectLst>
              </a:rPr>
              <a:t>Quand ?  Où ? Qui a volé ? </a:t>
            </a:r>
          </a:p>
          <a:p>
            <a:pPr marL="0" indent="0">
              <a:buNone/>
            </a:pPr>
            <a:r>
              <a:rPr lang="fr-FR" sz="1400" dirty="0" smtClean="0">
                <a:effectLst>
                  <a:outerShdw blurRad="38100" dist="38100" dir="2700000" algn="tl">
                    <a:srgbClr val="000000">
                      <a:alpha val="43137"/>
                    </a:srgbClr>
                  </a:outerShdw>
                </a:effectLst>
              </a:rPr>
              <a:t>Comment récupérer les chapeaux ?</a:t>
            </a:r>
            <a:endParaRPr lang="fr-FR" sz="1400" dirty="0">
              <a:effectLst>
                <a:outerShdw blurRad="38100" dist="38100" dir="2700000" algn="tl">
                  <a:srgbClr val="000000">
                    <a:alpha val="43137"/>
                  </a:srgbClr>
                </a:outerShdw>
              </a:effectLst>
            </a:endParaRPr>
          </a:p>
        </p:txBody>
      </p:sp>
      <p:graphicFrame>
        <p:nvGraphicFramePr>
          <p:cNvPr id="4" name="Objet 3"/>
          <p:cNvGraphicFramePr>
            <a:graphicFrameLocks noChangeAspect="1"/>
          </p:cNvGraphicFramePr>
          <p:nvPr>
            <p:extLst>
              <p:ext uri="{D42A27DB-BD31-4B8C-83A1-F6EECF244321}">
                <p14:modId xmlns:p14="http://schemas.microsoft.com/office/powerpoint/2010/main" val="999150713"/>
              </p:ext>
            </p:extLst>
          </p:nvPr>
        </p:nvGraphicFramePr>
        <p:xfrm>
          <a:off x="3779912" y="1700808"/>
          <a:ext cx="4940048" cy="4987900"/>
        </p:xfrm>
        <a:graphic>
          <a:graphicData uri="http://schemas.openxmlformats.org/presentationml/2006/ole">
            <mc:AlternateContent xmlns:mc="http://schemas.openxmlformats.org/markup-compatibility/2006">
              <mc:Choice xmlns:v="urn:schemas-microsoft-com:vml" Requires="v">
                <p:oleObj spid="_x0000_s2067" name="Document" r:id="rId5" imgW="4958057" imgH="5008325" progId="Word.Document.12">
                  <p:embed/>
                </p:oleObj>
              </mc:Choice>
              <mc:Fallback>
                <p:oleObj name="Document" r:id="rId5" imgW="4958057" imgH="5008325" progId="Word.Document.12">
                  <p:embed/>
                  <p:pic>
                    <p:nvPicPr>
                      <p:cNvPr id="0" name=""/>
                      <p:cNvPicPr/>
                      <p:nvPr/>
                    </p:nvPicPr>
                    <p:blipFill>
                      <a:blip r:embed="rId6"/>
                      <a:stretch>
                        <a:fillRect/>
                      </a:stretch>
                    </p:blipFill>
                    <p:spPr>
                      <a:xfrm>
                        <a:off x="3779912" y="1700808"/>
                        <a:ext cx="4940048" cy="4987900"/>
                      </a:xfrm>
                      <a:prstGeom prst="rect">
                        <a:avLst/>
                      </a:prstGeom>
                    </p:spPr>
                  </p:pic>
                </p:oleObj>
              </mc:Fallback>
            </mc:AlternateContent>
          </a:graphicData>
        </a:graphic>
      </p:graphicFrame>
    </p:spTree>
    <p:extLst>
      <p:ext uri="{BB962C8B-B14F-4D97-AF65-F5344CB8AC3E}">
        <p14:creationId xmlns:p14="http://schemas.microsoft.com/office/powerpoint/2010/main" val="3639662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extLst>
              <p:ext uri="{D42A27DB-BD31-4B8C-83A1-F6EECF244321}">
                <p14:modId xmlns:p14="http://schemas.microsoft.com/office/powerpoint/2010/main" val="1935549522"/>
              </p:ext>
            </p:extLst>
          </p:nvPr>
        </p:nvGraphicFramePr>
        <p:xfrm>
          <a:off x="2051720" y="332656"/>
          <a:ext cx="4896544" cy="5760640"/>
        </p:xfrm>
        <a:graphic>
          <a:graphicData uri="http://schemas.openxmlformats.org/presentationml/2006/ole">
            <mc:AlternateContent xmlns:mc="http://schemas.openxmlformats.org/markup-compatibility/2006">
              <mc:Choice xmlns:v="urn:schemas-microsoft-com:vml" Requires="v">
                <p:oleObj spid="_x0000_s3089" name="Document" r:id="rId5" imgW="6629729" imgH="9793194" progId="Word.Document.12">
                  <p:embed/>
                </p:oleObj>
              </mc:Choice>
              <mc:Fallback>
                <p:oleObj name="Document" r:id="rId5" imgW="6629729" imgH="9793194" progId="Word.Document.12">
                  <p:embed/>
                  <p:pic>
                    <p:nvPicPr>
                      <p:cNvPr id="0" name=""/>
                      <p:cNvPicPr/>
                      <p:nvPr/>
                    </p:nvPicPr>
                    <p:blipFill>
                      <a:blip r:embed="rId6"/>
                      <a:stretch>
                        <a:fillRect/>
                      </a:stretch>
                    </p:blipFill>
                    <p:spPr>
                      <a:xfrm>
                        <a:off x="2051720" y="332656"/>
                        <a:ext cx="4896544" cy="5760640"/>
                      </a:xfrm>
                      <a:prstGeom prst="rect">
                        <a:avLst/>
                      </a:prstGeom>
                    </p:spPr>
                  </p:pic>
                </p:oleObj>
              </mc:Fallback>
            </mc:AlternateContent>
          </a:graphicData>
        </a:graphic>
      </p:graphicFrame>
    </p:spTree>
    <p:extLst>
      <p:ext uri="{BB962C8B-B14F-4D97-AF65-F5344CB8AC3E}">
        <p14:creationId xmlns:p14="http://schemas.microsoft.com/office/powerpoint/2010/main" val="1627167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680120"/>
          </a:xfrm>
        </p:spPr>
        <p:txBody>
          <a:bodyPr/>
          <a:lstStyle/>
          <a:p>
            <a:r>
              <a:rPr lang="fr-FR" dirty="0" smtClean="0"/>
              <a:t>Modalités autres que l’oral collectif</a:t>
            </a:r>
            <a:endParaRPr lang="fr-FR" dirty="0"/>
          </a:p>
        </p:txBody>
      </p:sp>
      <p:sp>
        <p:nvSpPr>
          <p:cNvPr id="3" name="Espace réservé du contenu 2"/>
          <p:cNvSpPr>
            <a:spLocks noGrp="1"/>
          </p:cNvSpPr>
          <p:nvPr>
            <p:ph sz="quarter" idx="1"/>
          </p:nvPr>
        </p:nvSpPr>
        <p:spPr/>
        <p:txBody>
          <a:bodyPr/>
          <a:lstStyle/>
          <a:p>
            <a:r>
              <a:rPr lang="fr-FR" dirty="0" smtClean="0"/>
              <a:t>S’enregistrer, confronter</a:t>
            </a:r>
          </a:p>
          <a:p>
            <a:pPr marL="0" indent="0">
              <a:buNone/>
            </a:pPr>
            <a:r>
              <a:rPr lang="fr-FR" dirty="0" smtClean="0"/>
              <a:t>S’évaluer, se </a:t>
            </a:r>
            <a:r>
              <a:rPr lang="fr-FR" dirty="0" err="1" smtClean="0"/>
              <a:t>co</a:t>
            </a:r>
            <a:r>
              <a:rPr lang="fr-FR" dirty="0" smtClean="0"/>
              <a:t>-évaluer</a:t>
            </a:r>
          </a:p>
          <a:p>
            <a:endParaRPr lang="fr-FR" dirty="0"/>
          </a:p>
          <a:p>
            <a:r>
              <a:rPr lang="fr-FR" dirty="0" smtClean="0"/>
              <a:t>Surligner, entourer</a:t>
            </a:r>
          </a:p>
          <a:p>
            <a:endParaRPr lang="fr-FR" dirty="0"/>
          </a:p>
          <a:p>
            <a:r>
              <a:rPr lang="fr-FR" b="1" dirty="0" smtClean="0"/>
              <a:t>Ecrire</a:t>
            </a:r>
            <a:r>
              <a:rPr lang="fr-FR" dirty="0" smtClean="0"/>
              <a:t> pour compléter un schéma de récit, pour produire le plan d’un récit, pour exprimer une pensée, pour compléter des blancs…</a:t>
            </a:r>
            <a:endParaRPr lang="fr-FR" dirty="0"/>
          </a:p>
        </p:txBody>
      </p:sp>
    </p:spTree>
    <p:extLst>
      <p:ext uri="{BB962C8B-B14F-4D97-AF65-F5344CB8AC3E}">
        <p14:creationId xmlns:p14="http://schemas.microsoft.com/office/powerpoint/2010/main" val="1098146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documentaire</a:t>
            </a:r>
            <a:endParaRPr lang="fr-FR" dirty="0"/>
          </a:p>
        </p:txBody>
      </p:sp>
      <p:sp>
        <p:nvSpPr>
          <p:cNvPr id="3" name="Espace réservé du contenu 2"/>
          <p:cNvSpPr>
            <a:spLocks noGrp="1"/>
          </p:cNvSpPr>
          <p:nvPr>
            <p:ph sz="quarter" idx="1"/>
          </p:nvPr>
        </p:nvSpPr>
        <p:spPr/>
        <p:txBody>
          <a:bodyPr>
            <a:normAutofit lnSpcReduction="10000"/>
          </a:bodyPr>
          <a:lstStyle/>
          <a:p>
            <a:pPr marL="0" indent="0">
              <a:buNone/>
            </a:pPr>
            <a:r>
              <a:rPr lang="fr-FR" sz="2000" dirty="0">
                <a:hlinkClick r:id="rId2"/>
              </a:rPr>
              <a:t>http://</a:t>
            </a:r>
            <a:r>
              <a:rPr lang="fr-FR" sz="2000" dirty="0" smtClean="0">
                <a:hlinkClick r:id="rId2"/>
              </a:rPr>
              <a:t>ekladata.com/YNumYNkAbjr9ebjhPb0FGmFQAQU.pdf</a:t>
            </a:r>
            <a:endParaRPr lang="fr-FR" sz="2000" dirty="0" smtClean="0"/>
          </a:p>
          <a:p>
            <a:pPr marL="0" indent="0">
              <a:buNone/>
            </a:pPr>
            <a:r>
              <a:rPr lang="fr-FR" sz="2000" dirty="0" smtClean="0"/>
              <a:t>	</a:t>
            </a:r>
          </a:p>
          <a:p>
            <a:pPr marL="0" indent="0">
              <a:buNone/>
            </a:pPr>
            <a:endParaRPr lang="fr-FR" sz="2000" dirty="0"/>
          </a:p>
          <a:p>
            <a:pPr marL="0" indent="0">
              <a:buNone/>
            </a:pPr>
            <a:r>
              <a:rPr lang="fr-FR" sz="2000" dirty="0" smtClean="0"/>
              <a:t>Sais-tu </a:t>
            </a:r>
            <a:r>
              <a:rPr lang="fr-FR" sz="2000" dirty="0"/>
              <a:t>la différence entre les funambules et les </a:t>
            </a:r>
            <a:r>
              <a:rPr lang="fr-FR" sz="2000" dirty="0" smtClean="0"/>
              <a:t>fildeféristes?</a:t>
            </a:r>
            <a:endParaRPr lang="fr-FR" sz="2000" dirty="0"/>
          </a:p>
          <a:p>
            <a:pPr marL="0" indent="0">
              <a:buNone/>
            </a:pPr>
            <a:r>
              <a:rPr lang="fr-FR" sz="2000" dirty="0"/>
              <a:t>Les funambules marchent sur </a:t>
            </a:r>
            <a:r>
              <a:rPr lang="fr-FR" sz="2000" dirty="0" smtClean="0"/>
              <a:t>un </a:t>
            </a:r>
            <a:r>
              <a:rPr lang="fr-FR" sz="2000" dirty="0"/>
              <a:t>câble d’acier tendu entre les </a:t>
            </a:r>
            <a:r>
              <a:rPr lang="fr-FR" sz="2000" dirty="0" smtClean="0"/>
              <a:t>mâts </a:t>
            </a:r>
            <a:r>
              <a:rPr lang="fr-FR" sz="2000" dirty="0"/>
              <a:t>du chapiteau alors que les fildeféristes évoluent sur un </a:t>
            </a:r>
            <a:r>
              <a:rPr lang="fr-FR" sz="2000" dirty="0" smtClean="0"/>
              <a:t>câble </a:t>
            </a:r>
            <a:r>
              <a:rPr lang="fr-FR" sz="2000" dirty="0"/>
              <a:t>à quelques mètres du sol.</a:t>
            </a:r>
          </a:p>
          <a:p>
            <a:pPr marL="0" indent="0">
              <a:buNone/>
            </a:pPr>
            <a:r>
              <a:rPr lang="fr-FR" sz="2000" dirty="0"/>
              <a:t>Ils savent sauter, glisser, danser, jongler, faire le poirier ou </a:t>
            </a:r>
            <a:r>
              <a:rPr lang="fr-FR" sz="2000" dirty="0" smtClean="0"/>
              <a:t>le </a:t>
            </a:r>
            <a:r>
              <a:rPr lang="fr-FR" sz="2000" dirty="0"/>
              <a:t>saut périlleux, et tout ça sur un </a:t>
            </a:r>
            <a:r>
              <a:rPr lang="fr-FR" sz="2000" dirty="0" smtClean="0"/>
              <a:t>fil! Souvent </a:t>
            </a:r>
            <a:r>
              <a:rPr lang="fr-FR" sz="2000" dirty="0"/>
              <a:t>pour </a:t>
            </a:r>
            <a:r>
              <a:rPr lang="fr-FR" sz="2000" dirty="0" smtClean="0"/>
              <a:t>conserver leur </a:t>
            </a:r>
            <a:r>
              <a:rPr lang="fr-FR" sz="2000" dirty="0"/>
              <a:t>équilibre ils utilisent un </a:t>
            </a:r>
            <a:r>
              <a:rPr lang="fr-FR" sz="2000" dirty="0" smtClean="0"/>
              <a:t>balancier. Il </a:t>
            </a:r>
            <a:r>
              <a:rPr lang="fr-FR" sz="2000" dirty="0"/>
              <a:t>y a aussi les trapézistes qui se prennent pour des oiseaux </a:t>
            </a:r>
            <a:r>
              <a:rPr lang="fr-FR" sz="2000" dirty="0" smtClean="0"/>
              <a:t>en </a:t>
            </a:r>
            <a:r>
              <a:rPr lang="fr-FR" sz="2000" dirty="0"/>
              <a:t>se balançant et en sautant d’un trapèze à l’autre. </a:t>
            </a:r>
            <a:r>
              <a:rPr lang="fr-FR" sz="2000" dirty="0" smtClean="0"/>
              <a:t>La </a:t>
            </a:r>
            <a:r>
              <a:rPr lang="fr-FR" sz="2000" dirty="0"/>
              <a:t>chute est toujours possible mais pas de panique, les </a:t>
            </a:r>
            <a:r>
              <a:rPr lang="fr-FR" sz="2000" dirty="0" smtClean="0"/>
              <a:t>trapézistes </a:t>
            </a:r>
            <a:r>
              <a:rPr lang="fr-FR" sz="2000" dirty="0"/>
              <a:t>se passent les mains à la </a:t>
            </a:r>
            <a:r>
              <a:rPr lang="fr-FR" sz="2000" dirty="0" smtClean="0"/>
              <a:t>colophane </a:t>
            </a:r>
            <a:r>
              <a:rPr lang="fr-FR" sz="2000" dirty="0"/>
              <a:t>pour sécher </a:t>
            </a:r>
            <a:r>
              <a:rPr lang="fr-FR" sz="2000" dirty="0" smtClean="0"/>
              <a:t>la </a:t>
            </a:r>
            <a:r>
              <a:rPr lang="fr-FR" sz="2000" dirty="0"/>
              <a:t>transpiration et ne pas glisser. De plus, ils peuvent être </a:t>
            </a:r>
            <a:r>
              <a:rPr lang="fr-FR" sz="2000" dirty="0" smtClean="0"/>
              <a:t>reliés </a:t>
            </a:r>
            <a:r>
              <a:rPr lang="fr-FR" sz="2000" dirty="0"/>
              <a:t>à un câble de sécurité ou avoir un filet tendu </a:t>
            </a:r>
            <a:r>
              <a:rPr lang="fr-FR" sz="2000" dirty="0" smtClean="0"/>
              <a:t>au-dessus de </a:t>
            </a:r>
            <a:r>
              <a:rPr lang="fr-FR" sz="2000" dirty="0"/>
              <a:t>la piste pour amortir leur chute</a:t>
            </a:r>
          </a:p>
        </p:txBody>
      </p:sp>
    </p:spTree>
    <p:extLst>
      <p:ext uri="{BB962C8B-B14F-4D97-AF65-F5344CB8AC3E}">
        <p14:creationId xmlns:p14="http://schemas.microsoft.com/office/powerpoint/2010/main" val="2823479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Souvent négligé donc méconnu</a:t>
            </a:r>
            <a:endParaRPr lang="fr-FR" dirty="0"/>
          </a:p>
        </p:txBody>
      </p:sp>
      <p:sp>
        <p:nvSpPr>
          <p:cNvPr id="3" name="Espace réservé du contenu 2"/>
          <p:cNvSpPr>
            <a:spLocks noGrp="1"/>
          </p:cNvSpPr>
          <p:nvPr>
            <p:ph sz="quarter" idx="1"/>
          </p:nvPr>
        </p:nvSpPr>
        <p:spPr/>
        <p:txBody>
          <a:bodyPr/>
          <a:lstStyle/>
          <a:p>
            <a:r>
              <a:rPr lang="fr-FR" dirty="0" smtClean="0"/>
              <a:t>Syntaxe particulière : phrases longues, structures éloignées des fréquentations des élèves…..</a:t>
            </a:r>
          </a:p>
          <a:p>
            <a:r>
              <a:rPr lang="fr-FR" dirty="0" smtClean="0"/>
              <a:t>Lexique spécifique y compris verbes et adverbes</a:t>
            </a:r>
          </a:p>
          <a:p>
            <a:r>
              <a:rPr lang="fr-FR" dirty="0" smtClean="0"/>
              <a:t>Organisation de la page peut différer</a:t>
            </a:r>
          </a:p>
          <a:p>
            <a:r>
              <a:rPr lang="fr-FR" dirty="0" smtClean="0"/>
              <a:t>Lecture non-linéaire</a:t>
            </a:r>
          </a:p>
          <a:p>
            <a:r>
              <a:rPr lang="fr-FR" dirty="0" smtClean="0"/>
              <a:t>On ne peut pas toujours se faire un film </a:t>
            </a:r>
          </a:p>
          <a:p>
            <a:endParaRPr lang="fr-FR" dirty="0"/>
          </a:p>
          <a:p>
            <a:pPr marL="0" indent="0">
              <a:buNone/>
            </a:pPr>
            <a:r>
              <a:rPr lang="fr-FR" sz="2400" dirty="0" smtClean="0">
                <a:solidFill>
                  <a:srgbClr val="FF0000"/>
                </a:solidFill>
              </a:rPr>
              <a:t>Supports riches pour s’intéresser aux structures syntaxiques et les comprendre</a:t>
            </a:r>
            <a:endParaRPr lang="fr-FR" sz="2400" dirty="0">
              <a:solidFill>
                <a:srgbClr val="FF0000"/>
              </a:solidFill>
            </a:endParaRPr>
          </a:p>
        </p:txBody>
      </p:sp>
    </p:spTree>
    <p:extLst>
      <p:ext uri="{BB962C8B-B14F-4D97-AF65-F5344CB8AC3E}">
        <p14:creationId xmlns:p14="http://schemas.microsoft.com/office/powerpoint/2010/main" val="2376220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0"/>
            <a:ext cx="8534400" cy="1052736"/>
          </a:xfrm>
        </p:spPr>
        <p:txBody>
          <a:bodyPr>
            <a:normAutofit fontScale="90000"/>
          </a:bodyPr>
          <a:lstStyle/>
          <a:p>
            <a:r>
              <a:rPr lang="fr-FR" b="1" dirty="0" smtClean="0"/>
              <a:t>Morphologie</a:t>
            </a:r>
            <a:r>
              <a:rPr lang="fr-FR" dirty="0" smtClean="0"/>
              <a:t> pour mieux lire, comprendre et écrire</a:t>
            </a:r>
            <a:endParaRPr lang="fr-FR" dirty="0"/>
          </a:p>
        </p:txBody>
      </p:sp>
      <p:sp>
        <p:nvSpPr>
          <p:cNvPr id="3" name="Espace réservé du contenu 2"/>
          <p:cNvSpPr>
            <a:spLocks noGrp="1"/>
          </p:cNvSpPr>
          <p:nvPr>
            <p:ph sz="quarter" idx="1"/>
          </p:nvPr>
        </p:nvSpPr>
        <p:spPr>
          <a:xfrm>
            <a:off x="301752" y="1527048"/>
            <a:ext cx="8503920" cy="4854280"/>
          </a:xfrm>
        </p:spPr>
        <p:txBody>
          <a:bodyPr>
            <a:normAutofit lnSpcReduction="10000"/>
          </a:bodyPr>
          <a:lstStyle/>
          <a:p>
            <a:r>
              <a:rPr lang="fr-FR" sz="1200" u="sng" dirty="0">
                <a:hlinkClick r:id="rId2"/>
              </a:rPr>
              <a:t>http://</a:t>
            </a:r>
            <a:r>
              <a:rPr lang="fr-FR" sz="1200" u="sng" dirty="0" smtClean="0">
                <a:hlinkClick r:id="rId2"/>
              </a:rPr>
              <a:t>cache.media.eduscol.education.fr/file/Reussite/42/6/RA16_C2_FRA_EnseignementLexique_V3_843426.pdf</a:t>
            </a:r>
            <a:endParaRPr lang="fr-FR" sz="1200" u="sng" dirty="0" smtClean="0"/>
          </a:p>
          <a:p>
            <a:pPr marL="0" indent="0">
              <a:buNone/>
            </a:pPr>
            <a:r>
              <a:rPr lang="fr-FR" sz="2800" dirty="0" smtClean="0"/>
              <a:t>	Enseigner </a:t>
            </a:r>
            <a:r>
              <a:rPr lang="fr-FR" sz="2800" b="1" u="sng" dirty="0" smtClean="0"/>
              <a:t>régulièrement</a:t>
            </a:r>
            <a:r>
              <a:rPr lang="fr-FR" sz="2800" dirty="0" smtClean="0"/>
              <a:t> la formation des 			mots et </a:t>
            </a:r>
            <a:r>
              <a:rPr lang="fr-FR" sz="2800" b="1" u="sng" dirty="0" smtClean="0"/>
              <a:t>s’y référer</a:t>
            </a:r>
          </a:p>
          <a:p>
            <a:pPr marL="0" indent="0">
              <a:buNone/>
            </a:pPr>
            <a:endParaRPr lang="fr-FR" sz="2800" dirty="0" smtClean="0"/>
          </a:p>
          <a:p>
            <a:r>
              <a:rPr lang="fr-FR" sz="2000" u="sng" dirty="0" smtClean="0"/>
              <a:t>Familles de mots </a:t>
            </a:r>
            <a:r>
              <a:rPr lang="fr-FR" sz="2000" dirty="0" smtClean="0"/>
              <a:t>: cha</a:t>
            </a:r>
            <a:r>
              <a:rPr lang="fr-FR" sz="2000" b="1" dirty="0" smtClean="0"/>
              <a:t>t</a:t>
            </a:r>
            <a:r>
              <a:rPr lang="fr-FR" sz="2000" dirty="0" smtClean="0"/>
              <a:t>, chaton, chatière; marchan</a:t>
            </a:r>
            <a:r>
              <a:rPr lang="fr-FR" sz="2000" b="1" dirty="0" smtClean="0"/>
              <a:t>d</a:t>
            </a:r>
            <a:r>
              <a:rPr lang="fr-FR" sz="2000" dirty="0" smtClean="0"/>
              <a:t>, marchande, marchandise…. </a:t>
            </a:r>
            <a:r>
              <a:rPr lang="fr-FR" sz="2000" dirty="0" smtClean="0">
                <a:solidFill>
                  <a:srgbClr val="FF0000"/>
                </a:solidFill>
              </a:rPr>
              <a:t>Pour mieux comprendre et mieux orthographier   </a:t>
            </a:r>
            <a:r>
              <a:rPr lang="fr-FR" sz="2000" dirty="0" smtClean="0"/>
              <a:t>mais aussi </a:t>
            </a:r>
            <a:r>
              <a:rPr lang="fr-FR" sz="2000" dirty="0" smtClean="0">
                <a:effectLst>
                  <a:outerShdw blurRad="38100" dist="38100" dir="2700000" algn="tl">
                    <a:srgbClr val="000000">
                      <a:alpha val="43137"/>
                    </a:srgbClr>
                  </a:outerShdw>
                </a:effectLst>
              </a:rPr>
              <a:t>sabl</a:t>
            </a:r>
            <a:r>
              <a:rPr lang="fr-FR" sz="2000" dirty="0" smtClean="0"/>
              <a:t>e, </a:t>
            </a:r>
            <a:r>
              <a:rPr lang="fr-FR" sz="2000" dirty="0" smtClean="0">
                <a:effectLst>
                  <a:outerShdw blurRad="38100" dist="38100" dir="2700000" algn="tl">
                    <a:srgbClr val="000000">
                      <a:alpha val="43137"/>
                    </a:srgbClr>
                  </a:outerShdw>
                </a:effectLst>
              </a:rPr>
              <a:t>sabl</a:t>
            </a:r>
            <a:r>
              <a:rPr lang="fr-FR" sz="2000" dirty="0" smtClean="0"/>
              <a:t>eux, </a:t>
            </a:r>
            <a:r>
              <a:rPr lang="fr-FR" sz="2000" dirty="0" smtClean="0">
                <a:effectLst>
                  <a:outerShdw blurRad="38100" dist="38100" dir="2700000" algn="tl">
                    <a:srgbClr val="000000">
                      <a:alpha val="43137"/>
                    </a:srgbClr>
                  </a:outerShdw>
                </a:effectLst>
              </a:rPr>
              <a:t>sabl</a:t>
            </a:r>
            <a:r>
              <a:rPr lang="fr-FR" sz="2000" dirty="0" smtClean="0"/>
              <a:t>onneux pour identifier des unités de sens longues et donc </a:t>
            </a:r>
            <a:r>
              <a:rPr lang="fr-FR" sz="2000" dirty="0" smtClean="0">
                <a:solidFill>
                  <a:srgbClr val="FF0000"/>
                </a:solidFill>
              </a:rPr>
              <a:t>identifier plus vite</a:t>
            </a:r>
          </a:p>
          <a:p>
            <a:r>
              <a:rPr lang="fr-FR" sz="2000" u="sng" dirty="0" smtClean="0"/>
              <a:t>Affixes</a:t>
            </a:r>
            <a:r>
              <a:rPr lang="fr-FR" sz="2000" dirty="0" smtClean="0"/>
              <a:t> : maisonn</a:t>
            </a:r>
            <a:r>
              <a:rPr lang="fr-FR" sz="2000" dirty="0" smtClean="0">
                <a:effectLst>
                  <a:outerShdw blurRad="38100" dist="38100" dir="2700000" algn="tl">
                    <a:srgbClr val="000000">
                      <a:alpha val="43137"/>
                    </a:srgbClr>
                  </a:outerShdw>
                </a:effectLst>
              </a:rPr>
              <a:t>ette, im</a:t>
            </a:r>
            <a:r>
              <a:rPr lang="fr-FR" sz="2000" dirty="0" smtClean="0"/>
              <a:t>possible</a:t>
            </a:r>
          </a:p>
          <a:p>
            <a:pPr marL="0" indent="0">
              <a:buNone/>
            </a:pPr>
            <a:endParaRPr lang="fr-FR" sz="2000" dirty="0" smtClean="0"/>
          </a:p>
          <a:p>
            <a:pPr marL="0" indent="0">
              <a:buNone/>
            </a:pPr>
            <a:r>
              <a:rPr lang="fr-FR" sz="2400" dirty="0" smtClean="0">
                <a:effectLst>
                  <a:outerShdw blurRad="38100" dist="38100" dir="2700000" algn="tl">
                    <a:srgbClr val="000000">
                      <a:alpha val="43137"/>
                    </a:srgbClr>
                  </a:outerShdw>
                </a:effectLst>
              </a:rPr>
              <a:t>L’étude de réseaux de mots reliés entre eux par des relations de forme ou de sens accélère également le développement du vocabulaire</a:t>
            </a:r>
          </a:p>
          <a:p>
            <a:pPr marL="0" indent="0">
              <a:buNone/>
            </a:pPr>
            <a:r>
              <a:rPr lang="fr-FR" sz="1600" dirty="0" smtClean="0">
                <a:effectLst>
                  <a:outerShdw blurRad="38100" dist="38100" dir="2700000" algn="tl">
                    <a:srgbClr val="000000">
                      <a:alpha val="43137"/>
                    </a:srgbClr>
                  </a:outerShdw>
                </a:effectLst>
              </a:rPr>
              <a:t>Jacqueline </a:t>
            </a:r>
            <a:r>
              <a:rPr lang="fr-FR" sz="1600" dirty="0" err="1" smtClean="0">
                <a:effectLst>
                  <a:outerShdw blurRad="38100" dist="38100" dir="2700000" algn="tl">
                    <a:srgbClr val="000000">
                      <a:alpha val="43137"/>
                    </a:srgbClr>
                  </a:outerShdw>
                </a:effectLst>
              </a:rPr>
              <a:t>Picoche</a:t>
            </a:r>
            <a:r>
              <a:rPr lang="fr-FR" sz="1600" dirty="0" smtClean="0">
                <a:effectLst>
                  <a:outerShdw blurRad="38100" dist="38100" dir="2700000" algn="tl">
                    <a:srgbClr val="000000">
                      <a:alpha val="43137"/>
                    </a:srgbClr>
                  </a:outerShdw>
                </a:effectLst>
              </a:rPr>
              <a:t>    </a:t>
            </a:r>
            <a:r>
              <a:rPr lang="fr-FR" sz="1600" dirty="0" smtClean="0">
                <a:effectLst>
                  <a:outerShdw blurRad="38100" dist="38100" dir="2700000" algn="tl">
                    <a:srgbClr val="000000">
                      <a:alpha val="43137"/>
                    </a:srgbClr>
                  </a:outerShdw>
                </a:effectLst>
                <a:hlinkClick r:id="rId3"/>
              </a:rPr>
              <a:t>https</a:t>
            </a:r>
            <a:r>
              <a:rPr lang="fr-FR" sz="1600" dirty="0">
                <a:effectLst>
                  <a:outerShdw blurRad="38100" dist="38100" dir="2700000" algn="tl">
                    <a:srgbClr val="000000">
                      <a:alpha val="43137"/>
                    </a:srgbClr>
                  </a:outerShdw>
                </a:effectLst>
                <a:hlinkClick r:id="rId3"/>
              </a:rPr>
              <a:t>://www.vocanet.fr</a:t>
            </a:r>
            <a:r>
              <a:rPr lang="fr-FR" sz="1600" dirty="0" smtClean="0">
                <a:effectLst>
                  <a:outerShdw blurRad="38100" dist="38100" dir="2700000" algn="tl">
                    <a:srgbClr val="000000">
                      <a:alpha val="43137"/>
                    </a:srgbClr>
                  </a:outerShdw>
                </a:effectLst>
                <a:hlinkClick r:id="rId3"/>
              </a:rPr>
              <a:t>/</a:t>
            </a:r>
            <a:endParaRPr lang="fr-FR" sz="1600" dirty="0" smtClean="0">
              <a:effectLst>
                <a:outerShdw blurRad="38100" dist="38100" dir="2700000" algn="tl">
                  <a:srgbClr val="000000">
                    <a:alpha val="43137"/>
                  </a:srgbClr>
                </a:outerShdw>
              </a:effectLst>
            </a:endParaRPr>
          </a:p>
          <a:p>
            <a:pPr marL="0" indent="0">
              <a:buNone/>
            </a:pPr>
            <a:endParaRPr lang="fr-FR" sz="1600" dirty="0" smtClean="0">
              <a:effectLst>
                <a:outerShdw blurRad="38100" dist="38100" dir="2700000" algn="tl">
                  <a:srgbClr val="000000">
                    <a:alpha val="43137"/>
                  </a:srgbClr>
                </a:outerShdw>
              </a:effectLst>
            </a:endParaRPr>
          </a:p>
          <a:p>
            <a:pPr marL="0" indent="0">
              <a:buNone/>
            </a:pPr>
            <a:endParaRPr lang="fr-FR" sz="2400" dirty="0"/>
          </a:p>
        </p:txBody>
      </p:sp>
    </p:spTree>
    <p:extLst>
      <p:ext uri="{BB962C8B-B14F-4D97-AF65-F5344CB8AC3E}">
        <p14:creationId xmlns:p14="http://schemas.microsoft.com/office/powerpoint/2010/main" val="1054494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896144"/>
          </a:xfrm>
        </p:spPr>
        <p:txBody>
          <a:bodyPr>
            <a:normAutofit fontScale="90000"/>
          </a:bodyPr>
          <a:lstStyle/>
          <a:p>
            <a:r>
              <a:rPr lang="fr-FR" dirty="0" smtClean="0"/>
              <a:t>Essais de réponses  CP     </a:t>
            </a:r>
            <a:br>
              <a:rPr lang="fr-FR" dirty="0" smtClean="0"/>
            </a:br>
            <a:r>
              <a:rPr lang="fr-FR" dirty="0" smtClean="0"/>
              <a:t>(1)</a:t>
            </a:r>
            <a:endParaRPr lang="fr-FR" dirty="0"/>
          </a:p>
        </p:txBody>
      </p:sp>
      <p:sp>
        <p:nvSpPr>
          <p:cNvPr id="3" name="Espace réservé du contenu 2"/>
          <p:cNvSpPr>
            <a:spLocks noGrp="1"/>
          </p:cNvSpPr>
          <p:nvPr>
            <p:ph sz="quarter" idx="1"/>
          </p:nvPr>
        </p:nvSpPr>
        <p:spPr/>
        <p:txBody>
          <a:bodyPr/>
          <a:lstStyle/>
          <a:p>
            <a:pPr marL="0" indent="0" algn="ctr">
              <a:buNone/>
            </a:pPr>
            <a:r>
              <a:rPr lang="fr-FR" dirty="0" smtClean="0">
                <a:solidFill>
                  <a:schemeClr val="accent2"/>
                </a:solidFill>
              </a:rPr>
              <a:t>Lisibilité des textes: 75% de mots déchiffrables</a:t>
            </a:r>
          </a:p>
          <a:p>
            <a:pPr marL="0" indent="0" algn="ctr">
              <a:buNone/>
            </a:pPr>
            <a:r>
              <a:rPr lang="fr-FR" sz="1800" b="1" dirty="0" smtClean="0"/>
              <a:t>On en observe 43% en moyenne dans l’enquête lire-écrire</a:t>
            </a:r>
          </a:p>
          <a:p>
            <a:pPr marL="0" indent="0">
              <a:buNone/>
            </a:pPr>
            <a:r>
              <a:rPr lang="fr-FR" sz="1000" dirty="0" smtClean="0">
                <a:hlinkClick r:id="rId3"/>
              </a:rPr>
              <a:t>http://anagraph.ens-lyon.fr/app.php</a:t>
            </a:r>
            <a:endParaRPr lang="fr-FR" sz="1000" dirty="0" smtClean="0"/>
          </a:p>
          <a:p>
            <a:pPr marL="0" indent="0">
              <a:buNone/>
            </a:pPr>
            <a:endParaRPr lang="fr-FR" sz="1000" dirty="0"/>
          </a:p>
          <a:p>
            <a:pPr marL="0" indent="0">
              <a:buNone/>
            </a:pPr>
            <a:endParaRPr lang="fr-FR" sz="1000" dirty="0" smtClean="0"/>
          </a:p>
          <a:p>
            <a:pPr marL="0" indent="0">
              <a:buNone/>
            </a:pPr>
            <a:endParaRPr lang="fr-FR" sz="1000" dirty="0" smtClean="0"/>
          </a:p>
          <a:p>
            <a:pPr marL="0" indent="0">
              <a:buNone/>
            </a:pPr>
            <a:endParaRPr lang="fr-FR" sz="2400" dirty="0"/>
          </a:p>
          <a:p>
            <a:pPr marL="0" indent="0">
              <a:buNone/>
            </a:pPr>
            <a:r>
              <a:rPr lang="fr-FR" sz="2000" dirty="0" smtClean="0"/>
              <a:t>Mais……. </a:t>
            </a:r>
          </a:p>
          <a:p>
            <a:pPr>
              <a:buFontTx/>
              <a:buChar char="-"/>
            </a:pPr>
            <a:r>
              <a:rPr lang="fr-FR" sz="2000" dirty="0" smtClean="0"/>
              <a:t>Gestion de la variété des savoirs ?</a:t>
            </a:r>
          </a:p>
          <a:p>
            <a:pPr>
              <a:buFontTx/>
              <a:buChar char="-"/>
            </a:pPr>
            <a:r>
              <a:rPr lang="fr-FR" sz="2000" dirty="0" smtClean="0"/>
              <a:t>Gestion des effets de l’action extra-scolaire ?</a:t>
            </a:r>
          </a:p>
          <a:p>
            <a:pPr>
              <a:buFontTx/>
              <a:buChar char="-"/>
            </a:pPr>
            <a:endParaRPr lang="fr-FR" sz="2400" dirty="0"/>
          </a:p>
          <a:p>
            <a:pPr marL="0" indent="0">
              <a:buNone/>
            </a:pPr>
            <a:r>
              <a:rPr lang="fr-FR" sz="2400" u="sng" dirty="0" smtClean="0"/>
              <a:t>Proposition</a:t>
            </a:r>
            <a:r>
              <a:rPr lang="fr-FR" sz="2400" dirty="0" smtClean="0"/>
              <a:t> : Temps </a:t>
            </a:r>
            <a:r>
              <a:rPr lang="fr-FR" sz="2400" b="1" dirty="0" smtClean="0"/>
              <a:t>collectif</a:t>
            </a:r>
            <a:r>
              <a:rPr lang="fr-FR" sz="2400" dirty="0" smtClean="0"/>
              <a:t> de lecture des textes </a:t>
            </a:r>
            <a:r>
              <a:rPr lang="fr-FR" sz="2400" b="1" dirty="0" smtClean="0"/>
              <a:t>COURT</a:t>
            </a:r>
          </a:p>
          <a:p>
            <a:pPr marL="0" indent="0">
              <a:buNone/>
            </a:pPr>
            <a:r>
              <a:rPr lang="fr-FR" sz="2400" b="1" dirty="0" smtClean="0">
                <a:effectLst>
                  <a:outerShdw blurRad="38100" dist="38100" dir="2700000" algn="tl">
                    <a:srgbClr val="000000">
                      <a:alpha val="43137"/>
                    </a:srgbClr>
                  </a:outerShdw>
                </a:effectLst>
              </a:rPr>
              <a:t>En faire un temps explicite de ce qu’est l’acte de lire</a:t>
            </a:r>
          </a:p>
          <a:p>
            <a:pPr marL="0" indent="0">
              <a:buNone/>
            </a:pPr>
            <a:endParaRPr lang="fr-FR"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15467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1371600" y="2819400"/>
            <a:ext cx="6400800" cy="2193776"/>
          </a:xfrm>
        </p:spPr>
        <p:txBody>
          <a:bodyPr/>
          <a:lstStyle/>
          <a:p>
            <a:r>
              <a:rPr lang="fr-FR" dirty="0" smtClean="0"/>
              <a:t>En moyenne 32% du temps </a:t>
            </a:r>
          </a:p>
          <a:p>
            <a:r>
              <a:rPr lang="fr-FR" dirty="0" smtClean="0"/>
              <a:t>Essentiellement de la copie</a:t>
            </a:r>
          </a:p>
          <a:p>
            <a:r>
              <a:rPr lang="fr-FR" dirty="0" smtClean="0"/>
              <a:t>Pas assez d’</a:t>
            </a:r>
            <a:r>
              <a:rPr lang="fr-FR" dirty="0" err="1" smtClean="0"/>
              <a:t>ecriture</a:t>
            </a:r>
            <a:r>
              <a:rPr lang="fr-FR" dirty="0" smtClean="0"/>
              <a:t> autonome</a:t>
            </a:r>
            <a:endParaRPr lang="fr-FR" dirty="0"/>
          </a:p>
        </p:txBody>
      </p:sp>
      <p:sp>
        <p:nvSpPr>
          <p:cNvPr id="3" name="Titre 2"/>
          <p:cNvSpPr>
            <a:spLocks noGrp="1"/>
          </p:cNvSpPr>
          <p:nvPr>
            <p:ph type="ctrTitle"/>
          </p:nvPr>
        </p:nvSpPr>
        <p:spPr>
          <a:xfrm>
            <a:off x="685800" y="381000"/>
            <a:ext cx="7772400" cy="1319808"/>
          </a:xfrm>
        </p:spPr>
        <p:txBody>
          <a:bodyPr>
            <a:normAutofit/>
          </a:bodyPr>
          <a:lstStyle/>
          <a:p>
            <a:r>
              <a:rPr lang="fr-FR" sz="5400" dirty="0" smtClean="0"/>
              <a:t>Ecriture</a:t>
            </a:r>
            <a:endParaRPr lang="fr-FR" sz="5400" dirty="0"/>
          </a:p>
        </p:txBody>
      </p:sp>
    </p:spTree>
    <p:extLst>
      <p:ext uri="{BB962C8B-B14F-4D97-AF65-F5344CB8AC3E}">
        <p14:creationId xmlns:p14="http://schemas.microsoft.com/office/powerpoint/2010/main" val="1262296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44624"/>
            <a:ext cx="8534400" cy="758952"/>
          </a:xfrm>
        </p:spPr>
        <p:txBody>
          <a:bodyPr/>
          <a:lstStyle/>
          <a:p>
            <a:endParaRPr lang="fr-FR" dirty="0"/>
          </a:p>
        </p:txBody>
      </p:sp>
      <p:sp>
        <p:nvSpPr>
          <p:cNvPr id="3" name="Espace réservé du contenu 2"/>
          <p:cNvSpPr>
            <a:spLocks noGrp="1"/>
          </p:cNvSpPr>
          <p:nvPr>
            <p:ph sz="quarter" idx="1"/>
          </p:nvPr>
        </p:nvSpPr>
        <p:spPr>
          <a:xfrm>
            <a:off x="323528" y="1412776"/>
            <a:ext cx="8503920" cy="4572000"/>
          </a:xfrm>
        </p:spPr>
        <p:txBody>
          <a:bodyPr/>
          <a:lstStyle/>
          <a:p>
            <a:endParaRPr lang="fr-FR" dirty="0"/>
          </a:p>
        </p:txBody>
      </p:sp>
      <p:pic>
        <p:nvPicPr>
          <p:cNvPr id="4" name="Espace réservé du contenu 4"/>
          <p:cNvPicPr/>
          <p:nvPr/>
        </p:nvPicPr>
        <p:blipFill>
          <a:blip r:embed="rId2"/>
          <a:srcRect t="5101" b="5101"/>
          <a:stretch/>
        </p:blipFill>
        <p:spPr>
          <a:xfrm>
            <a:off x="232200" y="1616760"/>
            <a:ext cx="8657280" cy="4525920"/>
          </a:xfrm>
          <a:prstGeom prst="rect">
            <a:avLst/>
          </a:prstGeom>
          <a:ln>
            <a:noFill/>
          </a:ln>
        </p:spPr>
      </p:pic>
    </p:spTree>
    <p:extLst>
      <p:ext uri="{BB962C8B-B14F-4D97-AF65-F5344CB8AC3E}">
        <p14:creationId xmlns:p14="http://schemas.microsoft.com/office/powerpoint/2010/main" val="2625857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smtClean="0"/>
              <a:t>La copie </a:t>
            </a:r>
            <a:endParaRPr lang="fr-FR" sz="4000" dirty="0"/>
          </a:p>
        </p:txBody>
      </p:sp>
      <p:sp>
        <p:nvSpPr>
          <p:cNvPr id="3" name="Espace réservé du contenu 2"/>
          <p:cNvSpPr>
            <a:spLocks noGrp="1"/>
          </p:cNvSpPr>
          <p:nvPr>
            <p:ph sz="quarter" idx="1"/>
          </p:nvPr>
        </p:nvSpPr>
        <p:spPr/>
        <p:txBody>
          <a:bodyPr>
            <a:normAutofit/>
          </a:bodyPr>
          <a:lstStyle/>
          <a:p>
            <a:pPr marL="0" indent="0">
              <a:buNone/>
            </a:pPr>
            <a:r>
              <a:rPr lang="fr-FR" sz="4800" dirty="0">
                <a:latin typeface="French Script MT" panose="03020402040607040605" pitchFamily="66" charset="0"/>
              </a:rPr>
              <a:t>l</a:t>
            </a:r>
            <a:r>
              <a:rPr lang="fr-FR" sz="4800" dirty="0" smtClean="0">
                <a:latin typeface="French Script MT" panose="03020402040607040605" pitchFamily="66" charset="0"/>
              </a:rPr>
              <a:t>apin   canari   le chat de papa </a:t>
            </a:r>
          </a:p>
          <a:p>
            <a:pPr marL="0" indent="0">
              <a:buNone/>
            </a:pPr>
            <a:endParaRPr lang="fr-FR" sz="2800" dirty="0" smtClean="0">
              <a:latin typeface="French Script MT" panose="03020402040607040605" pitchFamily="66" charset="0"/>
            </a:endParaRPr>
          </a:p>
          <a:p>
            <a:pPr marL="0" indent="0" algn="ctr">
              <a:buNone/>
            </a:pPr>
            <a:r>
              <a:rPr lang="fr-FR" sz="2400" b="1" dirty="0" smtClean="0"/>
              <a:t>Copie différée, début CP </a:t>
            </a:r>
            <a:r>
              <a:rPr lang="fr-FR" sz="2000" b="1" dirty="0" smtClean="0"/>
              <a:t>(PAOUR 2004, 400 élèves)</a:t>
            </a:r>
          </a:p>
          <a:p>
            <a:pPr marL="0" indent="0" algn="ctr">
              <a:buNone/>
            </a:pPr>
            <a:endParaRPr lang="fr-FR" sz="2400" b="1" dirty="0" smtClean="0"/>
          </a:p>
          <a:p>
            <a:pPr marL="0" indent="0">
              <a:buNone/>
            </a:pPr>
            <a:r>
              <a:rPr lang="fr-FR" sz="2400" b="1" dirty="0" smtClean="0"/>
              <a:t>		</a:t>
            </a:r>
            <a:r>
              <a:rPr lang="fr-FR" sz="4000" b="1" dirty="0" smtClean="0"/>
              <a:t>de 8 à 28 contrôles.</a:t>
            </a:r>
            <a:endParaRPr lang="fr-FR" sz="4000" b="1" dirty="0"/>
          </a:p>
        </p:txBody>
      </p:sp>
    </p:spTree>
    <p:extLst>
      <p:ext uri="{BB962C8B-B14F-4D97-AF65-F5344CB8AC3E}">
        <p14:creationId xmlns:p14="http://schemas.microsoft.com/office/powerpoint/2010/main" val="39734018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Pourquoi autant d’écarts ?</a:t>
            </a:r>
            <a:endParaRPr lang="fr-FR" dirty="0"/>
          </a:p>
        </p:txBody>
      </p:sp>
      <p:sp>
        <p:nvSpPr>
          <p:cNvPr id="3" name="Espace réservé du contenu 2"/>
          <p:cNvSpPr>
            <a:spLocks noGrp="1"/>
          </p:cNvSpPr>
          <p:nvPr>
            <p:ph sz="quarter" idx="1"/>
          </p:nvPr>
        </p:nvSpPr>
        <p:spPr/>
        <p:txBody>
          <a:bodyPr>
            <a:normAutofit fontScale="92500"/>
          </a:bodyPr>
          <a:lstStyle/>
          <a:p>
            <a:r>
              <a:rPr lang="fr-FR" dirty="0" smtClean="0"/>
              <a:t>Savoirs des élèves : </a:t>
            </a:r>
          </a:p>
          <a:p>
            <a:pPr marL="0" indent="0">
              <a:buNone/>
            </a:pPr>
            <a:r>
              <a:rPr lang="fr-FR" dirty="0" smtClean="0"/>
              <a:t>Mots </a:t>
            </a:r>
            <a:r>
              <a:rPr lang="fr-FR" b="1" dirty="0" smtClean="0"/>
              <a:t>identifiés</a:t>
            </a:r>
            <a:r>
              <a:rPr lang="fr-FR" dirty="0" smtClean="0"/>
              <a:t> par voie directe ou pas, mémorisés orthographiquement</a:t>
            </a:r>
          </a:p>
          <a:p>
            <a:pPr marL="0" indent="0">
              <a:buNone/>
            </a:pPr>
            <a:r>
              <a:rPr lang="fr-FR" b="1" dirty="0" smtClean="0"/>
              <a:t>Stratégies</a:t>
            </a:r>
            <a:r>
              <a:rPr lang="fr-FR" dirty="0" smtClean="0"/>
              <a:t> de copie construites (même implicitement)</a:t>
            </a:r>
          </a:p>
          <a:p>
            <a:pPr marL="0" indent="0">
              <a:buNone/>
            </a:pPr>
            <a:endParaRPr lang="fr-FR" dirty="0"/>
          </a:p>
          <a:p>
            <a:r>
              <a:rPr lang="fr-FR" dirty="0" smtClean="0"/>
              <a:t>Compétences relatives à la </a:t>
            </a:r>
            <a:r>
              <a:rPr lang="fr-FR" b="1" dirty="0" smtClean="0"/>
              <a:t>calligraphie</a:t>
            </a:r>
          </a:p>
          <a:p>
            <a:pPr marL="0" indent="0">
              <a:buNone/>
            </a:pPr>
            <a:r>
              <a:rPr lang="fr-FR" dirty="0" smtClean="0"/>
              <a:t>Si la calligraphie n’est pas de qualité, elle occupe l’essentiel de l’attention de l’élève. La mémorisation orthographique ne peut être assurée.</a:t>
            </a:r>
          </a:p>
          <a:p>
            <a:pPr marL="0" indent="0">
              <a:buNone/>
            </a:pPr>
            <a:r>
              <a:rPr lang="fr-FR" dirty="0" smtClean="0"/>
              <a:t>L’accroche est un souci majeur</a:t>
            </a:r>
          </a:p>
          <a:p>
            <a:pPr marL="0" indent="0">
              <a:buNone/>
            </a:pPr>
            <a:endParaRPr lang="fr-FR" dirty="0" smtClean="0"/>
          </a:p>
          <a:p>
            <a:pPr marL="0" indent="0">
              <a:buNone/>
            </a:pPr>
            <a:endParaRPr lang="fr-FR" dirty="0"/>
          </a:p>
        </p:txBody>
      </p:sp>
    </p:spTree>
    <p:extLst>
      <p:ext uri="{BB962C8B-B14F-4D97-AF65-F5344CB8AC3E}">
        <p14:creationId xmlns:p14="http://schemas.microsoft.com/office/powerpoint/2010/main" val="38720848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Propositions</a:t>
            </a:r>
            <a:endParaRPr lang="fr-FR" dirty="0"/>
          </a:p>
        </p:txBody>
      </p:sp>
      <p:sp>
        <p:nvSpPr>
          <p:cNvPr id="3" name="Espace réservé du contenu 2"/>
          <p:cNvSpPr>
            <a:spLocks noGrp="1"/>
          </p:cNvSpPr>
          <p:nvPr>
            <p:ph sz="quarter" idx="1"/>
          </p:nvPr>
        </p:nvSpPr>
        <p:spPr/>
        <p:txBody>
          <a:bodyPr>
            <a:normAutofit/>
          </a:bodyPr>
          <a:lstStyle/>
          <a:p>
            <a:r>
              <a:rPr lang="fr-FR" dirty="0" smtClean="0"/>
              <a:t>Assurer </a:t>
            </a:r>
            <a:r>
              <a:rPr lang="fr-FR" b="1" dirty="0" smtClean="0"/>
              <a:t>la calligraphie</a:t>
            </a:r>
            <a:r>
              <a:rPr lang="fr-FR" dirty="0" smtClean="0"/>
              <a:t>, en particulier les accroches.</a:t>
            </a:r>
          </a:p>
          <a:p>
            <a:pPr marL="0" indent="0">
              <a:buNone/>
            </a:pPr>
            <a:r>
              <a:rPr lang="fr-FR" dirty="0" smtClean="0"/>
              <a:t>Syllabes (signifiantes ou existantes en priorité : </a:t>
            </a:r>
            <a:r>
              <a:rPr lang="fr-FR" dirty="0" err="1" smtClean="0"/>
              <a:t>bra</a:t>
            </a:r>
            <a:r>
              <a:rPr lang="fr-FR" dirty="0" smtClean="0"/>
              <a:t>, </a:t>
            </a:r>
            <a:r>
              <a:rPr lang="fr-FR" dirty="0" err="1" smtClean="0"/>
              <a:t>cha</a:t>
            </a:r>
            <a:r>
              <a:rPr lang="fr-FR" dirty="0" smtClean="0"/>
              <a:t>…), mots avec déterminant (un chat, le bras).</a:t>
            </a:r>
          </a:p>
          <a:p>
            <a:pPr marL="0" indent="0">
              <a:buNone/>
            </a:pPr>
            <a:r>
              <a:rPr lang="fr-FR" sz="2000" i="1" dirty="0" smtClean="0"/>
              <a:t>Faire épeler avant d’écrire pour aider à fixer orthographiquement</a:t>
            </a:r>
          </a:p>
          <a:p>
            <a:pPr marL="0" indent="0">
              <a:buNone/>
            </a:pPr>
            <a:endParaRPr lang="fr-FR" sz="2000" i="1" dirty="0" smtClean="0"/>
          </a:p>
          <a:p>
            <a:r>
              <a:rPr lang="fr-FR" dirty="0" smtClean="0"/>
              <a:t>Veiller à la tenue de l’outil et à la </a:t>
            </a:r>
            <a:r>
              <a:rPr lang="fr-FR" b="1" dirty="0" smtClean="0"/>
              <a:t>pression exercée</a:t>
            </a:r>
            <a:r>
              <a:rPr lang="fr-FR" dirty="0" smtClean="0"/>
              <a:t>.</a:t>
            </a:r>
          </a:p>
          <a:p>
            <a:pPr marL="0" indent="0">
              <a:buNone/>
            </a:pPr>
            <a:endParaRPr lang="fr-FR" dirty="0"/>
          </a:p>
          <a:p>
            <a:pPr marL="0" indent="0">
              <a:buNone/>
            </a:pPr>
            <a:r>
              <a:rPr lang="fr-FR" dirty="0" smtClean="0"/>
              <a:t>Cela est souvent fait et fonctionne pour presque tous</a:t>
            </a:r>
            <a:endParaRPr lang="fr-FR" dirty="0"/>
          </a:p>
        </p:txBody>
      </p:sp>
    </p:spTree>
    <p:extLst>
      <p:ext uri="{BB962C8B-B14F-4D97-AF65-F5344CB8AC3E}">
        <p14:creationId xmlns:p14="http://schemas.microsoft.com/office/powerpoint/2010/main" val="23240507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Bilan juin (</a:t>
            </a:r>
            <a:r>
              <a:rPr lang="fr-FR" dirty="0" err="1" smtClean="0"/>
              <a:t>Goigoux</a:t>
            </a:r>
            <a:r>
              <a:rPr lang="fr-FR" dirty="0" smtClean="0"/>
              <a:t>)</a:t>
            </a:r>
            <a:endParaRPr lang="fr-FR" dirty="0"/>
          </a:p>
        </p:txBody>
      </p:sp>
      <p:sp>
        <p:nvSpPr>
          <p:cNvPr id="3" name="Espace réservé du contenu 2"/>
          <p:cNvSpPr>
            <a:spLocks noGrp="1"/>
          </p:cNvSpPr>
          <p:nvPr>
            <p:ph sz="quarter" idx="1"/>
          </p:nvPr>
        </p:nvSpPr>
        <p:spPr/>
        <p:txBody>
          <a:bodyPr>
            <a:normAutofit lnSpcReduction="10000"/>
          </a:bodyPr>
          <a:lstStyle/>
          <a:p>
            <a:pPr marL="0" indent="0">
              <a:buNone/>
            </a:pPr>
            <a:r>
              <a:rPr lang="fr-FR" sz="3600" dirty="0" smtClean="0">
                <a:latin typeface="French Script MT" panose="03020402040607040605" pitchFamily="66" charset="0"/>
              </a:rPr>
              <a:t>Dans le jardin de Léonard, il y a un arbre extraordinaire</a:t>
            </a:r>
          </a:p>
          <a:p>
            <a:pPr marL="0" indent="0">
              <a:buNone/>
            </a:pPr>
            <a:r>
              <a:rPr lang="fr-FR" sz="2800" dirty="0" smtClean="0"/>
              <a:t>En 3’ : 17% écrivent moins de 7 mots,</a:t>
            </a:r>
          </a:p>
          <a:p>
            <a:pPr marL="0" indent="0">
              <a:buNone/>
            </a:pPr>
            <a:r>
              <a:rPr lang="fr-FR" sz="2800" dirty="0" smtClean="0"/>
              <a:t>67% n’écrivent pas toute la phrase.</a:t>
            </a:r>
          </a:p>
          <a:p>
            <a:pPr marL="0" indent="0">
              <a:buNone/>
            </a:pPr>
            <a:endParaRPr lang="fr-FR" sz="1600" dirty="0"/>
          </a:p>
          <a:p>
            <a:pPr marL="0" indent="0">
              <a:buNone/>
            </a:pPr>
            <a:r>
              <a:rPr lang="fr-FR" sz="2400" dirty="0" smtClean="0"/>
              <a:t>Minimum, 6 vérifications. Jusque 26 </a:t>
            </a:r>
          </a:p>
          <a:p>
            <a:pPr marL="0" indent="0">
              <a:buNone/>
            </a:pPr>
            <a:r>
              <a:rPr lang="fr-FR" sz="2400" dirty="0" smtClean="0"/>
              <a:t>1/3 plus de 13 contrôles.</a:t>
            </a:r>
          </a:p>
          <a:p>
            <a:pPr marL="0" indent="0">
              <a:buNone/>
            </a:pPr>
            <a:r>
              <a:rPr lang="fr-FR" sz="2400" dirty="0" smtClean="0"/>
              <a:t>Pas de mise en mémoire de certains mots </a:t>
            </a:r>
          </a:p>
          <a:p>
            <a:pPr marL="0" indent="0">
              <a:buNone/>
            </a:pPr>
            <a:endParaRPr lang="fr-FR" sz="2800" dirty="0" smtClean="0"/>
          </a:p>
          <a:p>
            <a:pPr marL="0" indent="0">
              <a:buNone/>
            </a:pPr>
            <a:r>
              <a:rPr lang="fr-FR" sz="3000" dirty="0" smtClean="0">
                <a:solidFill>
                  <a:srgbClr val="FF0000"/>
                </a:solidFill>
              </a:rPr>
              <a:t>On ne leur a pas appris à copier (3’ en moyenne de </a:t>
            </a:r>
            <a:r>
              <a:rPr lang="fr-FR" sz="3000" b="1" dirty="0" smtClean="0">
                <a:solidFill>
                  <a:srgbClr val="FF0000"/>
                </a:solidFill>
              </a:rPr>
              <a:t>copie différée </a:t>
            </a:r>
            <a:r>
              <a:rPr lang="fr-FR" sz="3000" dirty="0" smtClean="0">
                <a:solidFill>
                  <a:srgbClr val="FF0000"/>
                </a:solidFill>
              </a:rPr>
              <a:t>pour 45’ de copie)</a:t>
            </a:r>
            <a:endParaRPr lang="fr-FR" sz="3000" dirty="0">
              <a:solidFill>
                <a:srgbClr val="FF0000"/>
              </a:solidFill>
            </a:endParaRPr>
          </a:p>
        </p:txBody>
      </p:sp>
    </p:spTree>
    <p:extLst>
      <p:ext uri="{BB962C8B-B14F-4D97-AF65-F5344CB8AC3E}">
        <p14:creationId xmlns:p14="http://schemas.microsoft.com/office/powerpoint/2010/main" val="34632901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Comment apprendre à copier ?</a:t>
            </a:r>
            <a:endParaRPr lang="fr-FR" dirty="0"/>
          </a:p>
        </p:txBody>
      </p:sp>
      <p:sp>
        <p:nvSpPr>
          <p:cNvPr id="3" name="Espace réservé du contenu 2"/>
          <p:cNvSpPr>
            <a:spLocks noGrp="1"/>
          </p:cNvSpPr>
          <p:nvPr>
            <p:ph sz="quarter" idx="1"/>
          </p:nvPr>
        </p:nvSpPr>
        <p:spPr/>
        <p:txBody>
          <a:bodyPr/>
          <a:lstStyle/>
          <a:p>
            <a:pPr marL="0" indent="0">
              <a:buNone/>
            </a:pPr>
            <a:r>
              <a:rPr lang="fr-FR" b="1" dirty="0" smtClean="0"/>
              <a:t>Construire des stratégies de façon </a:t>
            </a:r>
            <a:r>
              <a:rPr lang="fr-FR" b="1" u="sng" dirty="0" smtClean="0"/>
              <a:t>explicite </a:t>
            </a:r>
          </a:p>
          <a:p>
            <a:r>
              <a:rPr lang="fr-FR" dirty="0" smtClean="0"/>
              <a:t>Mémoriser « la phrase ».</a:t>
            </a:r>
          </a:p>
          <a:p>
            <a:r>
              <a:rPr lang="fr-FR" dirty="0" smtClean="0"/>
              <a:t>Savoir ce que l’on sait (mots, syllabes…)</a:t>
            </a:r>
          </a:p>
          <a:p>
            <a:r>
              <a:rPr lang="fr-FR" dirty="0" smtClean="0"/>
              <a:t>Identifier des unités de sens ou de sons (</a:t>
            </a:r>
            <a:r>
              <a:rPr lang="fr-FR" dirty="0" err="1" smtClean="0"/>
              <a:t>cf</a:t>
            </a:r>
            <a:r>
              <a:rPr lang="fr-FR" dirty="0" smtClean="0"/>
              <a:t> morphèmes : souterrain : </a:t>
            </a:r>
            <a:r>
              <a:rPr lang="fr-FR" dirty="0" err="1" smtClean="0"/>
              <a:t>sou-terrain</a:t>
            </a:r>
            <a:r>
              <a:rPr lang="fr-FR" dirty="0" smtClean="0"/>
              <a:t>)</a:t>
            </a:r>
          </a:p>
          <a:p>
            <a:r>
              <a:rPr lang="fr-FR" dirty="0" smtClean="0"/>
              <a:t>Être très accompagnant (dialogue, feed-back)</a:t>
            </a:r>
          </a:p>
          <a:p>
            <a:endParaRPr lang="fr-FR" dirty="0"/>
          </a:p>
          <a:p>
            <a:pPr marL="0" indent="0">
              <a:buNone/>
            </a:pPr>
            <a:r>
              <a:rPr lang="fr-FR" b="1" dirty="0" smtClean="0">
                <a:solidFill>
                  <a:srgbClr val="FF0000"/>
                </a:solidFill>
              </a:rPr>
              <a:t>Calligraphie et copie sont des indicateurs forts de réussite en orthographe.  </a:t>
            </a:r>
            <a:endParaRPr lang="fr-FR" b="1" dirty="0">
              <a:solidFill>
                <a:srgbClr val="FF0000"/>
              </a:solidFill>
            </a:endParaRPr>
          </a:p>
        </p:txBody>
      </p:sp>
    </p:spTree>
    <p:extLst>
      <p:ext uri="{BB962C8B-B14F-4D97-AF65-F5344CB8AC3E}">
        <p14:creationId xmlns:p14="http://schemas.microsoft.com/office/powerpoint/2010/main" val="19170346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Dictée</a:t>
            </a:r>
            <a:endParaRPr lang="fr-FR" dirty="0"/>
          </a:p>
        </p:txBody>
      </p:sp>
      <p:sp>
        <p:nvSpPr>
          <p:cNvPr id="3" name="Espace réservé du contenu 2"/>
          <p:cNvSpPr>
            <a:spLocks noGrp="1"/>
          </p:cNvSpPr>
          <p:nvPr>
            <p:ph sz="quarter" idx="1"/>
          </p:nvPr>
        </p:nvSpPr>
        <p:spPr>
          <a:xfrm>
            <a:off x="301752" y="1527048"/>
            <a:ext cx="8503920" cy="4782272"/>
          </a:xfrm>
        </p:spPr>
        <p:txBody>
          <a:bodyPr>
            <a:normAutofit fontScale="92500" lnSpcReduction="20000"/>
          </a:bodyPr>
          <a:lstStyle/>
          <a:p>
            <a:pPr marL="0" indent="0">
              <a:buNone/>
            </a:pPr>
            <a:r>
              <a:rPr lang="fr-FR" sz="1400" dirty="0">
                <a:hlinkClick r:id="rId2"/>
              </a:rPr>
              <a:t>http://</a:t>
            </a:r>
            <a:r>
              <a:rPr lang="fr-FR" sz="1400" dirty="0" smtClean="0">
                <a:hlinkClick r:id="rId2"/>
              </a:rPr>
              <a:t>cache.media.eduscol.education.fr/file/Reussite/41/5/RA16_C2_FRA_DicteeCP_843415.pdf</a:t>
            </a:r>
            <a:endParaRPr lang="fr-FR" sz="1400" dirty="0" smtClean="0"/>
          </a:p>
          <a:p>
            <a:pPr marL="0" indent="0">
              <a:buNone/>
            </a:pPr>
            <a:r>
              <a:rPr lang="fr-FR" sz="1600" dirty="0" smtClean="0">
                <a:solidFill>
                  <a:schemeClr val="accent6">
                    <a:lumMod val="50000"/>
                  </a:schemeClr>
                </a:solidFill>
              </a:rPr>
              <a:t>CP mais pas que.</a:t>
            </a:r>
          </a:p>
          <a:p>
            <a:pPr marL="0" indent="0" algn="ctr">
              <a:buNone/>
            </a:pPr>
            <a:r>
              <a:rPr lang="fr-FR" sz="3500" dirty="0" smtClean="0"/>
              <a:t>Outil pour apprendre : </a:t>
            </a:r>
            <a:r>
              <a:rPr lang="fr-FR" sz="3500" b="1" dirty="0" smtClean="0"/>
              <a:t>problématiser</a:t>
            </a:r>
          </a:p>
          <a:p>
            <a:r>
              <a:rPr lang="fr-FR" sz="2400" dirty="0" smtClean="0"/>
              <a:t>Comprendre le fonctionnement de l’écrit : Ecrire des morceaux de mots ou des mots inconnus en s’appuyant sur ses compétences graphophonétiques, par analogie (</a:t>
            </a:r>
            <a:r>
              <a:rPr lang="fr-FR" sz="2400" b="1" dirty="0" smtClean="0"/>
              <a:t>mai</a:t>
            </a:r>
            <a:r>
              <a:rPr lang="fr-FR" sz="2400" dirty="0" smtClean="0"/>
              <a:t>son</a:t>
            </a:r>
            <a:r>
              <a:rPr lang="fr-FR" sz="2400" b="1" dirty="0" smtClean="0"/>
              <a:t> </a:t>
            </a:r>
            <a:r>
              <a:rPr lang="fr-FR" sz="2400" dirty="0" smtClean="0"/>
              <a:t>comme</a:t>
            </a:r>
            <a:r>
              <a:rPr lang="fr-FR" sz="2400" b="1" dirty="0" smtClean="0"/>
              <a:t> mai)</a:t>
            </a:r>
            <a:r>
              <a:rPr lang="fr-FR" sz="2400" dirty="0" smtClean="0"/>
              <a:t>, en s’appuyant sur la morphologie (</a:t>
            </a:r>
            <a:r>
              <a:rPr lang="fr-FR" sz="2400" b="1" dirty="0" smtClean="0"/>
              <a:t>maison</a:t>
            </a:r>
            <a:r>
              <a:rPr lang="fr-FR" sz="2400" dirty="0" smtClean="0"/>
              <a:t>, </a:t>
            </a:r>
            <a:r>
              <a:rPr lang="fr-FR" sz="2400" b="1" dirty="0" smtClean="0"/>
              <a:t>maisonn</a:t>
            </a:r>
            <a:r>
              <a:rPr lang="fr-FR" sz="2400" dirty="0" smtClean="0"/>
              <a:t>ette).</a:t>
            </a:r>
          </a:p>
          <a:p>
            <a:pPr marL="0" indent="0">
              <a:buNone/>
            </a:pPr>
            <a:r>
              <a:rPr lang="fr-FR" sz="2400" dirty="0" smtClean="0"/>
              <a:t>				Puis</a:t>
            </a:r>
          </a:p>
          <a:p>
            <a:pPr marL="0" indent="0">
              <a:buNone/>
            </a:pPr>
            <a:r>
              <a:rPr lang="fr-FR" sz="2400" dirty="0" smtClean="0"/>
              <a:t> </a:t>
            </a:r>
            <a:r>
              <a:rPr lang="fr-FR" sz="3500" dirty="0" smtClean="0"/>
              <a:t> </a:t>
            </a:r>
            <a:endParaRPr lang="fr-FR" sz="1600" dirty="0" smtClean="0"/>
          </a:p>
          <a:p>
            <a:r>
              <a:rPr lang="fr-FR" sz="2400" dirty="0" smtClean="0"/>
              <a:t>Mettre en évidence des </a:t>
            </a:r>
            <a:r>
              <a:rPr lang="fr-FR" sz="2400" b="1" dirty="0" smtClean="0"/>
              <a:t>représentations lexicales</a:t>
            </a:r>
            <a:r>
              <a:rPr lang="fr-FR" sz="2400" dirty="0" smtClean="0"/>
              <a:t> : Tenter d’écrire </a:t>
            </a:r>
            <a:r>
              <a:rPr lang="fr-FR" sz="2400" dirty="0" smtClean="0">
                <a:effectLst>
                  <a:outerShdw blurRad="38100" dist="38100" dir="2700000" algn="tl">
                    <a:srgbClr val="000000">
                      <a:alpha val="43137"/>
                    </a:srgbClr>
                  </a:outerShdw>
                </a:effectLst>
              </a:rPr>
              <a:t>chapeau</a:t>
            </a:r>
            <a:r>
              <a:rPr lang="fr-FR" sz="2400" dirty="0" smtClean="0"/>
              <a:t>, </a:t>
            </a:r>
            <a:r>
              <a:rPr lang="fr-FR" sz="2400" dirty="0" smtClean="0">
                <a:effectLst>
                  <a:outerShdw blurRad="38100" dist="38100" dir="2700000" algn="tl">
                    <a:srgbClr val="000000">
                      <a:alpha val="43137"/>
                    </a:srgbClr>
                  </a:outerShdw>
                </a:effectLst>
              </a:rPr>
              <a:t>renardeau, repos, robot…... </a:t>
            </a:r>
            <a:r>
              <a:rPr lang="fr-FR" sz="2400" dirty="0" smtClean="0"/>
              <a:t>Pour observer la </a:t>
            </a:r>
            <a:r>
              <a:rPr lang="fr-FR" sz="2400" b="1" dirty="0" smtClean="0"/>
              <a:t>fréquence</a:t>
            </a:r>
            <a:r>
              <a:rPr lang="fr-FR" sz="2400" dirty="0" smtClean="0"/>
              <a:t> et </a:t>
            </a:r>
            <a:r>
              <a:rPr lang="fr-FR" sz="2400" b="1" dirty="0" smtClean="0"/>
              <a:t>construire des stratégies </a:t>
            </a:r>
            <a:r>
              <a:rPr lang="fr-FR" sz="2400" dirty="0" smtClean="0"/>
              <a:t>permettant de choisir de façon éclairée</a:t>
            </a:r>
          </a:p>
          <a:p>
            <a:endParaRPr lang="fr-FR" sz="2400" dirty="0" smtClean="0"/>
          </a:p>
          <a:p>
            <a:endParaRPr lang="fr-FR" sz="2400" dirty="0"/>
          </a:p>
        </p:txBody>
      </p:sp>
    </p:spTree>
    <p:extLst>
      <p:ext uri="{BB962C8B-B14F-4D97-AF65-F5344CB8AC3E}">
        <p14:creationId xmlns:p14="http://schemas.microsoft.com/office/powerpoint/2010/main" val="23462099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Dictée (suite)</a:t>
            </a:r>
            <a:endParaRPr lang="fr-FR" dirty="0"/>
          </a:p>
        </p:txBody>
      </p:sp>
      <p:sp>
        <p:nvSpPr>
          <p:cNvPr id="3" name="Espace réservé du contenu 2"/>
          <p:cNvSpPr>
            <a:spLocks noGrp="1"/>
          </p:cNvSpPr>
          <p:nvPr>
            <p:ph sz="quarter" idx="1"/>
          </p:nvPr>
        </p:nvSpPr>
        <p:spPr/>
        <p:txBody>
          <a:bodyPr>
            <a:normAutofit/>
          </a:bodyPr>
          <a:lstStyle/>
          <a:p>
            <a:r>
              <a:rPr lang="fr-FR" sz="2800" dirty="0" smtClean="0"/>
              <a:t>Automatiser des </a:t>
            </a:r>
            <a:r>
              <a:rPr lang="fr-FR" sz="2800" dirty="0"/>
              <a:t>connaissances, </a:t>
            </a:r>
            <a:r>
              <a:rPr lang="fr-FR" sz="2800" b="1" dirty="0" smtClean="0"/>
              <a:t>mémoriser</a:t>
            </a:r>
            <a:r>
              <a:rPr lang="fr-FR" sz="2800" dirty="0" smtClean="0"/>
              <a:t> </a:t>
            </a:r>
            <a:r>
              <a:rPr lang="fr-FR" sz="2800" dirty="0"/>
              <a:t>: Dictée de syllabes déjà étudiées, de mots déjà </a:t>
            </a:r>
            <a:r>
              <a:rPr lang="fr-FR" sz="2800" dirty="0" smtClean="0"/>
              <a:t>étudiés, de phrases « récurrentes retouchées » en fonction d’objectifs précis.</a:t>
            </a:r>
          </a:p>
          <a:p>
            <a:pPr marL="0" indent="0">
              <a:buNone/>
            </a:pPr>
            <a:r>
              <a:rPr lang="fr-FR" sz="2000" dirty="0" smtClean="0"/>
              <a:t>Ex : La voiture roule, une voiture roule vite, la voiture blanche roule très vite, </a:t>
            </a:r>
            <a:r>
              <a:rPr lang="fr-FR" sz="2000" b="1" i="1" dirty="0" smtClean="0"/>
              <a:t>les voitures roulent vite</a:t>
            </a:r>
          </a:p>
          <a:p>
            <a:pPr marL="0" indent="0">
              <a:buNone/>
            </a:pPr>
            <a:endParaRPr lang="fr-FR" sz="2000" b="1" i="1" dirty="0"/>
          </a:p>
          <a:p>
            <a:r>
              <a:rPr lang="fr-FR" sz="2800" dirty="0" smtClean="0"/>
              <a:t>Combiner les </a:t>
            </a:r>
            <a:r>
              <a:rPr lang="fr-FR" sz="2800" b="1" dirty="0" smtClean="0"/>
              <a:t>stratégies</a:t>
            </a:r>
            <a:r>
              <a:rPr lang="fr-FR" sz="2800" dirty="0" smtClean="0"/>
              <a:t> : Identifier les difficultés, les interroger : « Comment je m’y prends pour ? »</a:t>
            </a:r>
          </a:p>
          <a:p>
            <a:pPr marL="0" indent="0">
              <a:buNone/>
            </a:pPr>
            <a:r>
              <a:rPr lang="fr-FR" sz="2000" u="sng" dirty="0" smtClean="0"/>
              <a:t>Le travail par deux s’y prête </a:t>
            </a:r>
          </a:p>
          <a:p>
            <a:pPr marL="0" indent="0">
              <a:buNone/>
            </a:pPr>
            <a:endParaRPr lang="fr-FR" sz="2000" b="1" i="1" dirty="0"/>
          </a:p>
          <a:p>
            <a:pPr marL="0" indent="0">
              <a:buNone/>
            </a:pPr>
            <a:endParaRPr lang="fr-FR" sz="2000" b="1" i="1" dirty="0" smtClean="0"/>
          </a:p>
          <a:p>
            <a:pPr marL="0" indent="0">
              <a:buNone/>
            </a:pPr>
            <a:endParaRPr lang="fr-FR" sz="2000" b="1" i="1" dirty="0"/>
          </a:p>
          <a:p>
            <a:pPr marL="0" indent="0">
              <a:buNone/>
            </a:pPr>
            <a:endParaRPr lang="fr-FR" sz="2000" b="1" i="1" dirty="0" smtClean="0"/>
          </a:p>
          <a:p>
            <a:pPr marL="0" indent="0">
              <a:buNone/>
            </a:pPr>
            <a:endParaRPr lang="fr-FR" sz="2000" b="1" i="1" dirty="0"/>
          </a:p>
          <a:p>
            <a:endParaRPr lang="fr-FR" dirty="0"/>
          </a:p>
        </p:txBody>
      </p:sp>
    </p:spTree>
    <p:extLst>
      <p:ext uri="{BB962C8B-B14F-4D97-AF65-F5344CB8AC3E}">
        <p14:creationId xmlns:p14="http://schemas.microsoft.com/office/powerpoint/2010/main" val="21343737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Synthèse sur la dictée</a:t>
            </a:r>
            <a:endParaRPr lang="fr-FR" dirty="0"/>
          </a:p>
        </p:txBody>
      </p:sp>
      <p:sp>
        <p:nvSpPr>
          <p:cNvPr id="3" name="Espace réservé du contenu 2"/>
          <p:cNvSpPr>
            <a:spLocks noGrp="1"/>
          </p:cNvSpPr>
          <p:nvPr>
            <p:ph sz="quarter" idx="1"/>
          </p:nvPr>
        </p:nvSpPr>
        <p:spPr/>
        <p:txBody>
          <a:bodyPr>
            <a:normAutofit fontScale="92500" lnSpcReduction="10000"/>
          </a:bodyPr>
          <a:lstStyle/>
          <a:p>
            <a:r>
              <a:rPr lang="fr-FR" dirty="0" smtClean="0">
                <a:solidFill>
                  <a:srgbClr val="FF0000"/>
                </a:solidFill>
              </a:rPr>
              <a:t>Enseigner pour apprendre, pour construire l’autonomie plus qu’évaluer.</a:t>
            </a:r>
          </a:p>
          <a:p>
            <a:r>
              <a:rPr lang="fr-FR" b="1" dirty="0" smtClean="0">
                <a:solidFill>
                  <a:srgbClr val="FF0000"/>
                </a:solidFill>
              </a:rPr>
              <a:t>S’interroger, débattre </a:t>
            </a:r>
            <a:r>
              <a:rPr lang="fr-FR" dirty="0" smtClean="0">
                <a:solidFill>
                  <a:srgbClr val="FF0000"/>
                </a:solidFill>
              </a:rPr>
              <a:t>puis </a:t>
            </a:r>
            <a:r>
              <a:rPr lang="fr-FR" b="1" dirty="0" smtClean="0">
                <a:solidFill>
                  <a:srgbClr val="FF0000"/>
                </a:solidFill>
              </a:rPr>
              <a:t>expliciter</a:t>
            </a:r>
          </a:p>
          <a:p>
            <a:endParaRPr lang="fr-FR" b="1" dirty="0"/>
          </a:p>
          <a:p>
            <a:pPr marL="0" indent="0">
              <a:buNone/>
            </a:pPr>
            <a:r>
              <a:rPr lang="fr-FR" dirty="0" smtClean="0"/>
              <a:t>- La répétition fixe la notion: plusieurs rencontres pour fixer l’orthographe lexicale.</a:t>
            </a:r>
          </a:p>
          <a:p>
            <a:pPr marL="0" indent="0">
              <a:buNone/>
            </a:pPr>
            <a:r>
              <a:rPr lang="fr-FR" dirty="0" smtClean="0"/>
              <a:t>- Lien très fort entre orthographe et lecture. L’un n’est pas postérieur à l’autre. Les savoirs orthographiques permettent un traitement plus rapide des marques écrites en situation de lecture</a:t>
            </a:r>
          </a:p>
          <a:p>
            <a:pPr marL="0" indent="0">
              <a:buNone/>
            </a:pPr>
            <a:r>
              <a:rPr lang="fr-FR" sz="2200" i="1" dirty="0" smtClean="0"/>
              <a:t>« Truc » : Epeler pour construire une image orthographique et non globale.</a:t>
            </a:r>
            <a:endParaRPr lang="fr-FR" sz="2200" i="1" dirty="0"/>
          </a:p>
        </p:txBody>
      </p:sp>
    </p:spTree>
    <p:extLst>
      <p:ext uri="{BB962C8B-B14F-4D97-AF65-F5344CB8AC3E}">
        <p14:creationId xmlns:p14="http://schemas.microsoft.com/office/powerpoint/2010/main" val="868893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1400200"/>
          </a:xfrm>
        </p:spPr>
        <p:txBody>
          <a:bodyPr>
            <a:normAutofit/>
          </a:bodyPr>
          <a:lstStyle/>
          <a:p>
            <a:r>
              <a:rPr lang="fr-FR" sz="2200" dirty="0" smtClean="0"/>
              <a:t>Lire un texte : 15’ max</a:t>
            </a:r>
            <a:br>
              <a:rPr lang="fr-FR" sz="2200" dirty="0" smtClean="0"/>
            </a:br>
            <a:r>
              <a:rPr lang="fr-FR" sz="2200" b="1" dirty="0" smtClean="0">
                <a:effectLst>
                  <a:outerShdw blurRad="38100" dist="38100" dir="2700000" algn="tl">
                    <a:srgbClr val="000000">
                      <a:alpha val="43137"/>
                    </a:srgbClr>
                  </a:outerShdw>
                </a:effectLst>
              </a:rPr>
              <a:t>En </a:t>
            </a:r>
            <a:r>
              <a:rPr lang="fr-FR" sz="2200" b="1" dirty="0">
                <a:effectLst>
                  <a:outerShdw blurRad="38100" dist="38100" dir="2700000" algn="tl">
                    <a:srgbClr val="000000">
                      <a:alpha val="43137"/>
                    </a:srgbClr>
                  </a:outerShdw>
                </a:effectLst>
              </a:rPr>
              <a:t>faire un temps explicite de ce qu’est l’acte de lire</a:t>
            </a:r>
            <a:r>
              <a:rPr lang="fr-FR" sz="3600" b="1" dirty="0">
                <a:effectLst>
                  <a:outerShdw blurRad="38100" dist="38100" dir="2700000" algn="tl">
                    <a:srgbClr val="000000">
                      <a:alpha val="43137"/>
                    </a:srgbClr>
                  </a:outerShdw>
                </a:effectLst>
              </a:rPr>
              <a:t/>
            </a:r>
            <a:br>
              <a:rPr lang="fr-FR" sz="3600" b="1" dirty="0">
                <a:effectLst>
                  <a:outerShdw blurRad="38100" dist="38100" dir="2700000" algn="tl">
                    <a:srgbClr val="000000">
                      <a:alpha val="43137"/>
                    </a:srgbClr>
                  </a:outerShdw>
                </a:effectLst>
              </a:rPr>
            </a:br>
            <a:endParaRPr lang="fr-FR" dirty="0"/>
          </a:p>
        </p:txBody>
      </p:sp>
      <p:sp>
        <p:nvSpPr>
          <p:cNvPr id="3" name="Espace réservé du contenu 2"/>
          <p:cNvSpPr>
            <a:spLocks noGrp="1"/>
          </p:cNvSpPr>
          <p:nvPr>
            <p:ph sz="quarter" idx="1"/>
          </p:nvPr>
        </p:nvSpPr>
        <p:spPr>
          <a:xfrm>
            <a:off x="301752" y="1772816"/>
            <a:ext cx="8503920" cy="4326232"/>
          </a:xfrm>
        </p:spPr>
        <p:txBody>
          <a:bodyPr/>
          <a:lstStyle/>
          <a:p>
            <a:pPr>
              <a:buFontTx/>
              <a:buChar char="-"/>
            </a:pPr>
            <a:r>
              <a:rPr lang="fr-FR" sz="2800" u="sng" dirty="0" smtClean="0"/>
              <a:t>Tout </a:t>
            </a:r>
            <a:r>
              <a:rPr lang="fr-FR" sz="2800" u="sng" dirty="0"/>
              <a:t>identifier, dans </a:t>
            </a:r>
            <a:r>
              <a:rPr lang="fr-FR" sz="2800" u="sng" dirty="0" smtClean="0"/>
              <a:t>l’ordre </a:t>
            </a:r>
            <a:r>
              <a:rPr lang="fr-FR" sz="2800" dirty="0" smtClean="0"/>
              <a:t>: </a:t>
            </a:r>
            <a:r>
              <a:rPr lang="fr-FR" sz="1800" b="1" dirty="0" smtClean="0"/>
              <a:t>pas de pêche aux mots</a:t>
            </a:r>
          </a:p>
          <a:p>
            <a:pPr>
              <a:buFontTx/>
              <a:buChar char="-"/>
            </a:pPr>
            <a:r>
              <a:rPr lang="fr-FR" sz="2800" b="1" dirty="0" smtClean="0"/>
              <a:t>Verbaliser </a:t>
            </a:r>
            <a:r>
              <a:rPr lang="fr-FR" sz="2800" b="1" u="sng" dirty="0" smtClean="0"/>
              <a:t>comment</a:t>
            </a:r>
            <a:r>
              <a:rPr lang="fr-FR" sz="2800" b="1" dirty="0" smtClean="0"/>
              <a:t> on s’y prend :</a:t>
            </a:r>
            <a:r>
              <a:rPr lang="fr-FR" sz="1800" dirty="0" smtClean="0"/>
              <a:t> </a:t>
            </a:r>
          </a:p>
          <a:p>
            <a:pPr marL="0" indent="0">
              <a:buNone/>
            </a:pPr>
            <a:r>
              <a:rPr lang="fr-FR" sz="1800" b="1" dirty="0" smtClean="0"/>
              <a:t>Je connais ce mot (voie directe)/je découpe ce mot en syllabes/je connais un morceau/c’est comme……. </a:t>
            </a:r>
          </a:p>
          <a:p>
            <a:pPr marL="0" indent="0">
              <a:buNone/>
            </a:pPr>
            <a:r>
              <a:rPr lang="fr-FR" sz="1800" b="1" dirty="0"/>
              <a:t>	</a:t>
            </a:r>
            <a:r>
              <a:rPr lang="fr-FR" sz="1800" b="1" u="sng" dirty="0" smtClean="0"/>
              <a:t>Et en avoir une trace dans la classe : STRATEGIES</a:t>
            </a:r>
          </a:p>
          <a:p>
            <a:pPr marL="0" indent="0">
              <a:buNone/>
            </a:pPr>
            <a:endParaRPr lang="fr-FR" sz="1800" b="1" u="sng" dirty="0">
              <a:effectLst>
                <a:outerShdw blurRad="38100" dist="38100" dir="2700000" algn="tl">
                  <a:srgbClr val="000000">
                    <a:alpha val="43137"/>
                  </a:srgbClr>
                </a:outerShdw>
              </a:effectLst>
            </a:endParaRPr>
          </a:p>
          <a:p>
            <a:pPr marL="0" indent="0">
              <a:buNone/>
            </a:pPr>
            <a:r>
              <a:rPr lang="fr-FR" sz="1800" u="sng" dirty="0" smtClean="0"/>
              <a:t>Vigilance sur l’anticipation : </a:t>
            </a:r>
            <a:r>
              <a:rPr lang="fr-FR" sz="1800" dirty="0" smtClean="0"/>
              <a:t>Vérifier systématiquement que ce qui est écrit correspond parfaitement à ce qui a été dit (ordre des lettres).</a:t>
            </a:r>
          </a:p>
          <a:p>
            <a:pPr marL="0" indent="0">
              <a:buNone/>
            </a:pPr>
            <a:r>
              <a:rPr lang="fr-FR" sz="1800" b="1" dirty="0" smtClean="0">
                <a:effectLst>
                  <a:outerShdw blurRad="38100" dist="38100" dir="2700000" algn="tl">
                    <a:srgbClr val="000000">
                      <a:alpha val="43137"/>
                    </a:srgbClr>
                  </a:outerShdw>
                </a:effectLst>
              </a:rPr>
              <a:t>		On « obéit » aux lettres</a:t>
            </a:r>
          </a:p>
          <a:p>
            <a:pPr marL="0" indent="0">
              <a:buNone/>
            </a:pPr>
            <a:endParaRPr lang="fr-FR" sz="1800" dirty="0" smtClean="0">
              <a:effectLst>
                <a:outerShdw blurRad="38100" dist="38100" dir="2700000" algn="tl">
                  <a:srgbClr val="000000">
                    <a:alpha val="43137"/>
                  </a:srgbClr>
                </a:outerShdw>
              </a:effectLst>
            </a:endParaRPr>
          </a:p>
          <a:p>
            <a:pPr marL="0" indent="0">
              <a:buNone/>
            </a:pPr>
            <a:r>
              <a:rPr lang="fr-FR" sz="1800" dirty="0" smtClean="0">
                <a:effectLst>
                  <a:outerShdw blurRad="38100" dist="38100" dir="2700000" algn="tl">
                    <a:srgbClr val="000000">
                      <a:alpha val="43137"/>
                    </a:srgbClr>
                  </a:outerShdw>
                </a:effectLst>
              </a:rPr>
              <a:t>-  </a:t>
            </a:r>
            <a:r>
              <a:rPr lang="fr-FR" sz="2800" dirty="0" smtClean="0"/>
              <a:t>S’assurer de la compréhension </a:t>
            </a:r>
            <a:r>
              <a:rPr lang="fr-FR" sz="1800" dirty="0" smtClean="0">
                <a:effectLst>
                  <a:outerShdw blurRad="38100" dist="38100" dir="2700000" algn="tl">
                    <a:srgbClr val="000000">
                      <a:alpha val="43137"/>
                    </a:srgbClr>
                  </a:outerShdw>
                </a:effectLst>
              </a:rPr>
              <a:t>: </a:t>
            </a:r>
            <a:r>
              <a:rPr lang="fr-FR" sz="1800" u="sng" dirty="0" smtClean="0"/>
              <a:t>syntaxe</a:t>
            </a:r>
            <a:r>
              <a:rPr lang="fr-FR" sz="1800" dirty="0" smtClean="0">
                <a:effectLst>
                  <a:outerShdw blurRad="38100" dist="38100" dir="2700000" algn="tl">
                    <a:srgbClr val="000000">
                      <a:alpha val="43137"/>
                    </a:srgbClr>
                  </a:outerShdw>
                </a:effectLst>
              </a:rPr>
              <a:t> </a:t>
            </a:r>
            <a:r>
              <a:rPr lang="fr-FR" sz="1800" dirty="0" smtClean="0"/>
              <a:t>en particulier</a:t>
            </a:r>
            <a:endParaRPr lang="fr-FR" sz="2800" dirty="0"/>
          </a:p>
          <a:p>
            <a:endParaRPr lang="fr-FR" dirty="0"/>
          </a:p>
        </p:txBody>
      </p:sp>
    </p:spTree>
    <p:extLst>
      <p:ext uri="{BB962C8B-B14F-4D97-AF65-F5344CB8AC3E}">
        <p14:creationId xmlns:p14="http://schemas.microsoft.com/office/powerpoint/2010/main" val="3463054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Produire des écrits</a:t>
            </a:r>
            <a:endParaRPr lang="fr-FR" dirty="0"/>
          </a:p>
        </p:txBody>
      </p:sp>
      <p:sp>
        <p:nvSpPr>
          <p:cNvPr id="3" name="Espace réservé du contenu 2"/>
          <p:cNvSpPr>
            <a:spLocks noGrp="1"/>
          </p:cNvSpPr>
          <p:nvPr>
            <p:ph sz="quarter" idx="1"/>
          </p:nvPr>
        </p:nvSpPr>
        <p:spPr/>
        <p:txBody>
          <a:bodyPr>
            <a:normAutofit lnSpcReduction="10000"/>
          </a:bodyPr>
          <a:lstStyle/>
          <a:p>
            <a:pPr marL="0" indent="0">
              <a:buNone/>
            </a:pPr>
            <a:endParaRPr lang="fr-FR" sz="4400" dirty="0" smtClean="0"/>
          </a:p>
          <a:p>
            <a:pPr marL="0" indent="0">
              <a:buNone/>
            </a:pPr>
            <a:r>
              <a:rPr lang="fr-FR" sz="4400" dirty="0"/>
              <a:t>	</a:t>
            </a:r>
            <a:r>
              <a:rPr lang="fr-FR" sz="4400" dirty="0" smtClean="0"/>
              <a:t>Faire écrire très souvent, très 	régulièrement, même </a:t>
            </a:r>
            <a:r>
              <a:rPr lang="fr-FR" sz="4000" dirty="0" smtClean="0"/>
              <a:t>peu</a:t>
            </a:r>
            <a:r>
              <a:rPr lang="fr-FR" sz="2000" dirty="0"/>
              <a:t>.</a:t>
            </a:r>
            <a:endParaRPr lang="fr-FR" sz="2000" dirty="0" smtClean="0"/>
          </a:p>
          <a:p>
            <a:pPr marL="0" indent="0">
              <a:buNone/>
            </a:pPr>
            <a:r>
              <a:rPr lang="fr-FR" sz="2000" dirty="0" smtClean="0"/>
              <a:t>En veillant à la tenue de l’outil</a:t>
            </a:r>
            <a:r>
              <a:rPr lang="fr-FR" sz="4400" dirty="0" smtClean="0"/>
              <a:t>. </a:t>
            </a:r>
          </a:p>
          <a:p>
            <a:pPr marL="0" indent="0" algn="ctr">
              <a:buNone/>
            </a:pPr>
            <a:r>
              <a:rPr lang="fr-FR" sz="4400" b="1" dirty="0" smtClean="0"/>
              <a:t>Commencer tôt</a:t>
            </a:r>
          </a:p>
          <a:p>
            <a:pPr marL="0" indent="0" algn="ctr">
              <a:buNone/>
            </a:pPr>
            <a:r>
              <a:rPr lang="fr-FR" sz="3200" dirty="0" smtClean="0"/>
              <a:t>Effet positif jusque 35’ </a:t>
            </a:r>
            <a:r>
              <a:rPr lang="fr-FR" sz="3200" b="1" dirty="0" smtClean="0"/>
              <a:t>effectives</a:t>
            </a:r>
            <a:r>
              <a:rPr lang="fr-FR" sz="3200" dirty="0" smtClean="0"/>
              <a:t> par semaine</a:t>
            </a:r>
            <a:endParaRPr lang="fr-FR" sz="3200" dirty="0"/>
          </a:p>
        </p:txBody>
      </p:sp>
    </p:spTree>
    <p:extLst>
      <p:ext uri="{BB962C8B-B14F-4D97-AF65-F5344CB8AC3E}">
        <p14:creationId xmlns:p14="http://schemas.microsoft.com/office/powerpoint/2010/main" val="12584717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Opérations requises pour produire un écrit</a:t>
            </a:r>
            <a:endParaRPr lang="fr-FR" dirty="0"/>
          </a:p>
        </p:txBody>
      </p:sp>
      <p:sp>
        <p:nvSpPr>
          <p:cNvPr id="3" name="Espace réservé du contenu 2"/>
          <p:cNvSpPr>
            <a:spLocks noGrp="1"/>
          </p:cNvSpPr>
          <p:nvPr>
            <p:ph sz="quarter" idx="1"/>
          </p:nvPr>
        </p:nvSpPr>
        <p:spPr/>
        <p:txBody>
          <a:bodyPr/>
          <a:lstStyle/>
          <a:p>
            <a:pPr marL="514350" indent="-514350">
              <a:buFont typeface="+mj-lt"/>
              <a:buAutoNum type="arabicPeriod"/>
            </a:pPr>
            <a:r>
              <a:rPr lang="fr-FR" dirty="0" smtClean="0"/>
              <a:t>Prévoir : intention d’écriture, but, destinataire</a:t>
            </a:r>
          </a:p>
          <a:p>
            <a:pPr marL="514350" indent="-514350">
              <a:buFont typeface="+mj-lt"/>
              <a:buAutoNum type="arabicPeriod"/>
            </a:pPr>
            <a:r>
              <a:rPr lang="fr-FR" dirty="0" smtClean="0"/>
              <a:t>Planifier : choisir les idées et organiser le texte</a:t>
            </a:r>
          </a:p>
          <a:p>
            <a:pPr marL="514350" indent="-514350">
              <a:buFont typeface="+mj-lt"/>
              <a:buAutoNum type="arabicPeriod"/>
            </a:pPr>
            <a:r>
              <a:rPr lang="fr-FR" dirty="0" smtClean="0"/>
              <a:t>Enoncer : choisir et fixer les mots et la syntaxe</a:t>
            </a:r>
          </a:p>
          <a:p>
            <a:pPr marL="514350" indent="-514350">
              <a:buFont typeface="+mj-lt"/>
              <a:buAutoNum type="arabicPeriod"/>
            </a:pPr>
            <a:r>
              <a:rPr lang="fr-FR" dirty="0" smtClean="0"/>
              <a:t>Transcrire l’énoncé oral</a:t>
            </a:r>
          </a:p>
          <a:p>
            <a:pPr marL="0" indent="0">
              <a:buNone/>
            </a:pPr>
            <a:r>
              <a:rPr lang="fr-FR" dirty="0" smtClean="0"/>
              <a:t>Passage chaine orale-chaine écrite (unité mot)</a:t>
            </a:r>
          </a:p>
          <a:p>
            <a:pPr marL="0" indent="0">
              <a:buNone/>
            </a:pPr>
            <a:r>
              <a:rPr lang="fr-FR" dirty="0" smtClean="0"/>
              <a:t>Encodage phonographique et orthographique</a:t>
            </a:r>
          </a:p>
          <a:p>
            <a:pPr marL="514350" indent="-514350">
              <a:buAutoNum type="arabicPeriod" startAt="5"/>
            </a:pPr>
            <a:r>
              <a:rPr lang="fr-FR" dirty="0" smtClean="0"/>
              <a:t>Editer : fabriquer, diffuser (socialisation)</a:t>
            </a:r>
          </a:p>
          <a:p>
            <a:pPr marL="514350" indent="-514350">
              <a:buAutoNum type="arabicPeriod" startAt="5"/>
            </a:pPr>
            <a:r>
              <a:rPr lang="fr-FR" dirty="0" smtClean="0"/>
              <a:t>Observer l’effet produit sur le destinataire.</a:t>
            </a:r>
          </a:p>
          <a:p>
            <a:endParaRPr lang="fr-FR" dirty="0"/>
          </a:p>
        </p:txBody>
      </p:sp>
    </p:spTree>
    <p:extLst>
      <p:ext uri="{BB962C8B-B14F-4D97-AF65-F5344CB8AC3E}">
        <p14:creationId xmlns:p14="http://schemas.microsoft.com/office/powerpoint/2010/main" val="7062163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Conséquence et </a:t>
            </a:r>
            <a:r>
              <a:rPr lang="fr-FR" b="1" dirty="0" smtClean="0"/>
              <a:t>solutions</a:t>
            </a:r>
            <a:endParaRPr lang="fr-FR" b="1" dirty="0"/>
          </a:p>
        </p:txBody>
      </p:sp>
      <p:sp>
        <p:nvSpPr>
          <p:cNvPr id="3" name="Espace réservé du contenu 2"/>
          <p:cNvSpPr>
            <a:spLocks noGrp="1"/>
          </p:cNvSpPr>
          <p:nvPr>
            <p:ph sz="quarter" idx="1"/>
          </p:nvPr>
        </p:nvSpPr>
        <p:spPr/>
        <p:txBody>
          <a:bodyPr/>
          <a:lstStyle/>
          <a:p>
            <a:r>
              <a:rPr lang="fr-FR" dirty="0" smtClean="0"/>
              <a:t>On va produire deux écrits dans l’année </a:t>
            </a:r>
          </a:p>
          <a:p>
            <a:pPr marL="0" indent="0">
              <a:buNone/>
            </a:pPr>
            <a:r>
              <a:rPr lang="fr-FR" dirty="0"/>
              <a:t>	</a:t>
            </a:r>
            <a:r>
              <a:rPr lang="fr-FR" dirty="0" smtClean="0"/>
              <a:t>			ou</a:t>
            </a:r>
          </a:p>
          <a:p>
            <a:r>
              <a:rPr lang="fr-FR" dirty="0" smtClean="0"/>
              <a:t>On va « parler » pendant 50’ pour écrire 10’.</a:t>
            </a:r>
          </a:p>
          <a:p>
            <a:endParaRPr lang="fr-FR" b="1" dirty="0"/>
          </a:p>
          <a:p>
            <a:r>
              <a:rPr lang="fr-FR" b="1" dirty="0" smtClean="0"/>
              <a:t>L’enseignant gère lui-même une ou plusieurs composantes</a:t>
            </a:r>
          </a:p>
          <a:p>
            <a:r>
              <a:rPr lang="fr-FR" b="1" dirty="0" smtClean="0"/>
              <a:t>Les lanceurs permettent de centrer l’élève sur une ou plusieurs composantes.</a:t>
            </a:r>
            <a:endParaRPr lang="fr-FR" b="1" dirty="0"/>
          </a:p>
        </p:txBody>
      </p:sp>
    </p:spTree>
    <p:extLst>
      <p:ext uri="{BB962C8B-B14F-4D97-AF65-F5344CB8AC3E}">
        <p14:creationId xmlns:p14="http://schemas.microsoft.com/office/powerpoint/2010/main" val="33043715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Illustrations (1)</a:t>
            </a:r>
            <a:endParaRPr lang="fr-FR" dirty="0"/>
          </a:p>
        </p:txBody>
      </p:sp>
      <p:sp>
        <p:nvSpPr>
          <p:cNvPr id="3" name="Espace réservé du contenu 2"/>
          <p:cNvSpPr>
            <a:spLocks noGrp="1"/>
          </p:cNvSpPr>
          <p:nvPr>
            <p:ph sz="quarter" idx="1"/>
          </p:nvPr>
        </p:nvSpPr>
        <p:spPr>
          <a:xfrm>
            <a:off x="323528" y="1484784"/>
            <a:ext cx="8503920" cy="4572000"/>
          </a:xfrm>
        </p:spPr>
        <p:txBody>
          <a:bodyPr>
            <a:normAutofit/>
          </a:bodyPr>
          <a:lstStyle/>
          <a:p>
            <a:r>
              <a:rPr lang="fr-FR" sz="1600" b="1" dirty="0">
                <a:hlinkClick r:id="rId2"/>
              </a:rPr>
              <a:t>http://</a:t>
            </a:r>
            <a:r>
              <a:rPr lang="fr-FR" sz="1600" b="1" dirty="0" smtClean="0">
                <a:hlinkClick r:id="rId2"/>
              </a:rPr>
              <a:t>cache.media.eduscol.education.fr/file/Ecrits_courts/23/2/2-RA16_C2_FRA_3_situation_ecriture_635232.pdf</a:t>
            </a:r>
            <a:endParaRPr lang="fr-FR" sz="1600" b="1" dirty="0" smtClean="0"/>
          </a:p>
          <a:p>
            <a:r>
              <a:rPr lang="fr-FR" sz="1600" b="1" dirty="0">
                <a:hlinkClick r:id="rId3"/>
              </a:rPr>
              <a:t>http://</a:t>
            </a:r>
            <a:r>
              <a:rPr lang="fr-FR" sz="1600" b="1" dirty="0" smtClean="0">
                <a:hlinkClick r:id="rId3"/>
              </a:rPr>
              <a:t>cache.media.eduscol.education.fr/file/Ecrits_courts/23/7/3-RA16_C2_FRA_3_differents_types_ecrits_courts_635237.pdf</a:t>
            </a:r>
            <a:endParaRPr lang="fr-FR" sz="1600" b="1" dirty="0" smtClean="0"/>
          </a:p>
          <a:p>
            <a:endParaRPr lang="fr-FR" sz="1600" b="1" dirty="0" smtClean="0"/>
          </a:p>
          <a:p>
            <a:r>
              <a:rPr lang="fr-FR" b="1" dirty="0" smtClean="0"/>
              <a:t>Consigne fermée </a:t>
            </a:r>
            <a:r>
              <a:rPr lang="fr-FR" dirty="0" smtClean="0"/>
              <a:t>: </a:t>
            </a:r>
            <a:r>
              <a:rPr lang="fr-FR" i="1" dirty="0" smtClean="0"/>
              <a:t>utiliser les mots de la semaine (</a:t>
            </a:r>
            <a:r>
              <a:rPr lang="fr-FR" dirty="0" smtClean="0"/>
              <a:t>loup, mouton, mange)</a:t>
            </a:r>
            <a:r>
              <a:rPr lang="fr-FR" i="1" dirty="0" smtClean="0"/>
              <a:t>; </a:t>
            </a:r>
            <a:r>
              <a:rPr lang="fr-FR" i="1" dirty="0" smtClean="0">
                <a:solidFill>
                  <a:srgbClr val="FF0000"/>
                </a:solidFill>
              </a:rPr>
              <a:t>mémorisation orthographique + structure syntaxique. </a:t>
            </a:r>
          </a:p>
          <a:p>
            <a:r>
              <a:rPr lang="fr-FR" b="1" dirty="0" smtClean="0"/>
              <a:t>Situation générative </a:t>
            </a:r>
            <a:r>
              <a:rPr lang="fr-FR" i="1" dirty="0" smtClean="0"/>
              <a:t>(reproduction de structure) J’ai rêvé que… + animal et couleur; Dans </a:t>
            </a:r>
            <a:r>
              <a:rPr lang="fr-FR" i="1" dirty="0"/>
              <a:t>mon cartable il y a…..</a:t>
            </a:r>
            <a:r>
              <a:rPr lang="fr-FR" u="sng" dirty="0"/>
              <a:t>(listes)</a:t>
            </a:r>
            <a:r>
              <a:rPr lang="fr-FR" dirty="0"/>
              <a:t>; </a:t>
            </a:r>
            <a:r>
              <a:rPr lang="fr-FR" i="1" dirty="0"/>
              <a:t>j’aime, je déteste</a:t>
            </a:r>
            <a:r>
              <a:rPr lang="fr-FR" i="1" dirty="0" smtClean="0"/>
              <a:t>…;  </a:t>
            </a:r>
            <a:r>
              <a:rPr lang="fr-FR" i="1" dirty="0" smtClean="0">
                <a:solidFill>
                  <a:srgbClr val="FF0000"/>
                </a:solidFill>
              </a:rPr>
              <a:t>lexique</a:t>
            </a:r>
            <a:r>
              <a:rPr lang="fr-FR" i="1" dirty="0" smtClean="0"/>
              <a:t> </a:t>
            </a:r>
            <a:r>
              <a:rPr lang="fr-FR" i="1" dirty="0" smtClean="0">
                <a:solidFill>
                  <a:srgbClr val="FF0000"/>
                </a:solidFill>
              </a:rPr>
              <a:t>+ code + accords</a:t>
            </a:r>
          </a:p>
        </p:txBody>
      </p:sp>
    </p:spTree>
    <p:extLst>
      <p:ext uri="{BB962C8B-B14F-4D97-AF65-F5344CB8AC3E}">
        <p14:creationId xmlns:p14="http://schemas.microsoft.com/office/powerpoint/2010/main" val="10954576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Illustrations (2)</a:t>
            </a:r>
            <a:endParaRPr lang="fr-FR" dirty="0"/>
          </a:p>
        </p:txBody>
      </p:sp>
      <p:sp>
        <p:nvSpPr>
          <p:cNvPr id="3" name="Espace réservé du contenu 2"/>
          <p:cNvSpPr>
            <a:spLocks noGrp="1"/>
          </p:cNvSpPr>
          <p:nvPr>
            <p:ph sz="quarter" idx="1"/>
          </p:nvPr>
        </p:nvSpPr>
        <p:spPr/>
        <p:txBody>
          <a:bodyPr>
            <a:normAutofit fontScale="92500" lnSpcReduction="10000"/>
          </a:bodyPr>
          <a:lstStyle/>
          <a:p>
            <a:r>
              <a:rPr lang="fr-FR" b="1" dirty="0"/>
              <a:t>Situation générative « complexe »</a:t>
            </a:r>
          </a:p>
          <a:p>
            <a:pPr marL="0" indent="0">
              <a:buNone/>
            </a:pPr>
            <a:r>
              <a:rPr lang="fr-FR" i="1" dirty="0"/>
              <a:t>Une souris verte à transformer </a:t>
            </a:r>
            <a:r>
              <a:rPr lang="fr-FR" dirty="0"/>
              <a:t>: animal, </a:t>
            </a:r>
            <a:r>
              <a:rPr lang="fr-FR" b="1" i="1" dirty="0">
                <a:solidFill>
                  <a:srgbClr val="FF0000"/>
                </a:solidFill>
              </a:rPr>
              <a:t>verbes</a:t>
            </a:r>
            <a:r>
              <a:rPr lang="fr-FR" b="1" i="1" dirty="0"/>
              <a:t>, </a:t>
            </a:r>
            <a:r>
              <a:rPr lang="fr-FR" dirty="0" smtClean="0"/>
              <a:t>couleurs.</a:t>
            </a:r>
          </a:p>
          <a:p>
            <a:r>
              <a:rPr lang="fr-FR" b="1" dirty="0" smtClean="0"/>
              <a:t>Légendes : </a:t>
            </a:r>
            <a:r>
              <a:rPr lang="fr-FR" b="1" dirty="0" smtClean="0">
                <a:solidFill>
                  <a:srgbClr val="FF0000"/>
                </a:solidFill>
              </a:rPr>
              <a:t>syntaxe</a:t>
            </a:r>
          </a:p>
          <a:p>
            <a:r>
              <a:rPr lang="fr-FR" b="1" dirty="0" smtClean="0"/>
              <a:t>Phrase à courte histoire à partir d’illustrations.</a:t>
            </a:r>
          </a:p>
          <a:p>
            <a:r>
              <a:rPr lang="fr-FR" b="1" dirty="0" smtClean="0"/>
              <a:t>Images séquentielles : </a:t>
            </a:r>
            <a:r>
              <a:rPr lang="fr-FR" b="1" dirty="0">
                <a:solidFill>
                  <a:srgbClr val="FF0000"/>
                </a:solidFill>
              </a:rPr>
              <a:t>l</a:t>
            </a:r>
            <a:r>
              <a:rPr lang="fr-FR" b="1" dirty="0" smtClean="0">
                <a:solidFill>
                  <a:srgbClr val="FF0000"/>
                </a:solidFill>
              </a:rPr>
              <a:t>iens, continuité +… </a:t>
            </a:r>
            <a:r>
              <a:rPr lang="fr-FR" u="sng" dirty="0" smtClean="0"/>
              <a:t>tâche</a:t>
            </a:r>
            <a:r>
              <a:rPr lang="fr-FR" dirty="0" smtClean="0"/>
              <a:t> </a:t>
            </a:r>
            <a:r>
              <a:rPr lang="fr-FR" u="sng" dirty="0" smtClean="0"/>
              <a:t>complexe</a:t>
            </a:r>
          </a:p>
          <a:p>
            <a:r>
              <a:rPr lang="fr-FR" b="1" dirty="0" smtClean="0"/>
              <a:t>Texte libre</a:t>
            </a:r>
          </a:p>
          <a:p>
            <a:pPr marL="0" indent="0">
              <a:buNone/>
            </a:pPr>
            <a:endParaRPr lang="fr-FR" b="1" dirty="0"/>
          </a:p>
          <a:p>
            <a:r>
              <a:rPr lang="fr-FR" b="1" dirty="0" smtClean="0">
                <a:solidFill>
                  <a:schemeClr val="accent3">
                    <a:lumMod val="75000"/>
                  </a:schemeClr>
                </a:solidFill>
              </a:rPr>
              <a:t>Les joggings ont un intérêt sous conditions</a:t>
            </a:r>
          </a:p>
          <a:p>
            <a:r>
              <a:rPr lang="fr-FR" sz="2200" b="1" u="sng" dirty="0" smtClean="0"/>
              <a:t>L’ardoise et le cahier d’écrivain: supports privilégiés</a:t>
            </a:r>
            <a:endParaRPr lang="fr-FR" sz="2200" b="1" u="sng" dirty="0"/>
          </a:p>
        </p:txBody>
      </p:sp>
    </p:spTree>
    <p:extLst>
      <p:ext uri="{BB962C8B-B14F-4D97-AF65-F5344CB8AC3E}">
        <p14:creationId xmlns:p14="http://schemas.microsoft.com/office/powerpoint/2010/main" val="16083301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Outils pour l’élève (1)</a:t>
            </a:r>
            <a:endParaRPr lang="fr-FR" dirty="0"/>
          </a:p>
        </p:txBody>
      </p:sp>
      <p:sp>
        <p:nvSpPr>
          <p:cNvPr id="3" name="Espace réservé du contenu 2"/>
          <p:cNvSpPr>
            <a:spLocks noGrp="1"/>
          </p:cNvSpPr>
          <p:nvPr>
            <p:ph sz="quarter" idx="1"/>
          </p:nvPr>
        </p:nvSpPr>
        <p:spPr/>
        <p:txBody>
          <a:bodyPr/>
          <a:lstStyle/>
          <a:p>
            <a:r>
              <a:rPr lang="fr-FR" dirty="0" smtClean="0"/>
              <a:t>Etablir </a:t>
            </a:r>
            <a:r>
              <a:rPr lang="fr-FR" b="1" dirty="0" smtClean="0"/>
              <a:t>des listes pré-catégorisées </a:t>
            </a:r>
            <a:r>
              <a:rPr lang="fr-FR" dirty="0" smtClean="0"/>
              <a:t>qui se complètent progressivement</a:t>
            </a:r>
          </a:p>
          <a:p>
            <a:pPr marL="0" indent="0">
              <a:buNone/>
            </a:pPr>
            <a:r>
              <a:rPr lang="fr-FR" u="sng" dirty="0" smtClean="0"/>
              <a:t>Ex</a:t>
            </a:r>
            <a:r>
              <a:rPr lang="fr-FR" dirty="0" smtClean="0"/>
              <a:t> : </a:t>
            </a:r>
            <a:r>
              <a:rPr lang="fr-FR" u="sng" dirty="0" smtClean="0"/>
              <a:t>verbes</a:t>
            </a:r>
            <a:r>
              <a:rPr lang="fr-FR" dirty="0" smtClean="0"/>
              <a:t> pour une souris verte : mange, porte, lance, vole…..</a:t>
            </a:r>
          </a:p>
          <a:p>
            <a:pPr marL="0" indent="0">
              <a:buNone/>
            </a:pPr>
            <a:r>
              <a:rPr lang="fr-FR" u="sng" dirty="0" smtClean="0"/>
              <a:t>Ex</a:t>
            </a:r>
            <a:r>
              <a:rPr lang="fr-FR" dirty="0" smtClean="0"/>
              <a:t> : Je déteste…. </a:t>
            </a:r>
            <a:r>
              <a:rPr lang="fr-FR" u="sng" dirty="0" smtClean="0"/>
              <a:t>Verbes</a:t>
            </a:r>
            <a:r>
              <a:rPr lang="fr-FR" dirty="0" smtClean="0"/>
              <a:t> + mots outils</a:t>
            </a:r>
            <a:r>
              <a:rPr lang="fr-FR" sz="2000" dirty="0" smtClean="0"/>
              <a:t> (</a:t>
            </a:r>
            <a:r>
              <a:rPr lang="fr-FR" sz="2000" i="1" dirty="0" smtClean="0"/>
              <a:t>sur, dans, avec…) </a:t>
            </a:r>
            <a:r>
              <a:rPr lang="fr-FR" dirty="0" smtClean="0"/>
              <a:t>+ Lieu </a:t>
            </a:r>
            <a:r>
              <a:rPr lang="fr-FR" sz="2000" i="1" dirty="0" smtClean="0"/>
              <a:t>(la maison, le parc, le jardin…) </a:t>
            </a:r>
            <a:r>
              <a:rPr lang="fr-FR" dirty="0" smtClean="0"/>
              <a:t>ou …</a:t>
            </a:r>
          </a:p>
          <a:p>
            <a:r>
              <a:rPr lang="fr-FR" dirty="0" smtClean="0"/>
              <a:t>Les compléter progressivement dans une perspective d’EDL :</a:t>
            </a:r>
            <a:r>
              <a:rPr lang="fr-FR" i="1" dirty="0" smtClean="0"/>
              <a:t> </a:t>
            </a:r>
            <a:r>
              <a:rPr lang="fr-FR" sz="2000" i="1" dirty="0" smtClean="0"/>
              <a:t>le, la, mon… La fille danse, les enfants dansent, ils dansent, elle danse…</a:t>
            </a:r>
            <a:endParaRPr lang="fr-FR" sz="2000" i="1" dirty="0"/>
          </a:p>
          <a:p>
            <a:pPr marL="0" indent="0" algn="ctr">
              <a:buNone/>
            </a:pPr>
            <a:r>
              <a:rPr lang="fr-FR" dirty="0" smtClean="0">
                <a:solidFill>
                  <a:srgbClr val="FF0000"/>
                </a:solidFill>
              </a:rPr>
              <a:t>Très utile pour l’EDL</a:t>
            </a:r>
            <a:endParaRPr lang="fr-FR" dirty="0">
              <a:solidFill>
                <a:srgbClr val="FF0000"/>
              </a:solidFill>
            </a:endParaRPr>
          </a:p>
        </p:txBody>
      </p:sp>
    </p:spTree>
    <p:extLst>
      <p:ext uri="{BB962C8B-B14F-4D97-AF65-F5344CB8AC3E}">
        <p14:creationId xmlns:p14="http://schemas.microsoft.com/office/powerpoint/2010/main" val="9853950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Outils (suite)</a:t>
            </a:r>
            <a:endParaRPr lang="fr-FR" dirty="0"/>
          </a:p>
        </p:txBody>
      </p:sp>
      <p:sp>
        <p:nvSpPr>
          <p:cNvPr id="3" name="Espace réservé du contenu 2"/>
          <p:cNvSpPr>
            <a:spLocks noGrp="1"/>
          </p:cNvSpPr>
          <p:nvPr>
            <p:ph sz="quarter" idx="1"/>
          </p:nvPr>
        </p:nvSpPr>
        <p:spPr/>
        <p:txBody>
          <a:bodyPr/>
          <a:lstStyle/>
          <a:p>
            <a:r>
              <a:rPr lang="fr-FR" u="sng" dirty="0" smtClean="0"/>
              <a:t>Sous-main</a:t>
            </a:r>
            <a:r>
              <a:rPr lang="fr-FR" dirty="0" smtClean="0"/>
              <a:t> : code, listes</a:t>
            </a:r>
          </a:p>
          <a:p>
            <a:pPr marL="0" indent="0">
              <a:buNone/>
            </a:pPr>
            <a:endParaRPr lang="fr-FR" dirty="0" smtClean="0"/>
          </a:p>
          <a:p>
            <a:r>
              <a:rPr lang="fr-FR" u="sng" dirty="0" smtClean="0"/>
              <a:t>Listes éphémères</a:t>
            </a:r>
          </a:p>
          <a:p>
            <a:pPr marL="0" indent="0">
              <a:buNone/>
            </a:pPr>
            <a:endParaRPr lang="fr-FR" dirty="0" smtClean="0"/>
          </a:p>
          <a:p>
            <a:r>
              <a:rPr lang="fr-FR" u="sng" dirty="0" smtClean="0"/>
              <a:t>Affichages de la classe </a:t>
            </a:r>
            <a:r>
              <a:rPr lang="fr-FR" dirty="0" smtClean="0"/>
              <a:t> </a:t>
            </a:r>
          </a:p>
          <a:p>
            <a:pPr>
              <a:buFontTx/>
              <a:buChar char="-"/>
            </a:pPr>
            <a:r>
              <a:rPr lang="fr-FR" b="1" i="1" dirty="0" smtClean="0"/>
              <a:t>Démarches d’écriture </a:t>
            </a:r>
            <a:r>
              <a:rPr lang="fr-FR" dirty="0" smtClean="0"/>
              <a:t>(étapes)</a:t>
            </a:r>
          </a:p>
          <a:p>
            <a:pPr>
              <a:buFontTx/>
              <a:buChar char="-"/>
            </a:pPr>
            <a:r>
              <a:rPr lang="fr-FR" dirty="0" smtClean="0"/>
              <a:t>Listes</a:t>
            </a:r>
          </a:p>
          <a:p>
            <a:r>
              <a:rPr lang="fr-FR" u="sng" dirty="0" smtClean="0"/>
              <a:t>Cahier-classeur pour l’élève</a:t>
            </a:r>
          </a:p>
          <a:p>
            <a:pPr>
              <a:buFontTx/>
              <a:buChar char="-"/>
            </a:pPr>
            <a:endParaRPr lang="fr-FR" sz="1200" dirty="0"/>
          </a:p>
        </p:txBody>
      </p:sp>
    </p:spTree>
    <p:extLst>
      <p:ext uri="{BB962C8B-B14F-4D97-AF65-F5344CB8AC3E}">
        <p14:creationId xmlns:p14="http://schemas.microsoft.com/office/powerpoint/2010/main" val="25133388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92695"/>
            <a:ext cx="8783575" cy="5479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45958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66689"/>
            <a:ext cx="5256583" cy="6070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03012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60648"/>
            <a:ext cx="5319291"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344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1040160"/>
          </a:xfrm>
        </p:spPr>
        <p:txBody>
          <a:bodyPr>
            <a:normAutofit fontScale="90000"/>
          </a:bodyPr>
          <a:lstStyle/>
          <a:p>
            <a:r>
              <a:rPr lang="fr-FR" dirty="0"/>
              <a:t>Supprimer les temps-situations « inefficaces »</a:t>
            </a:r>
            <a:br>
              <a:rPr lang="fr-FR" dirty="0"/>
            </a:br>
            <a:endParaRPr lang="fr-FR" dirty="0"/>
          </a:p>
        </p:txBody>
      </p:sp>
      <p:sp>
        <p:nvSpPr>
          <p:cNvPr id="3" name="Espace réservé du contenu 2"/>
          <p:cNvSpPr>
            <a:spLocks noGrp="1"/>
          </p:cNvSpPr>
          <p:nvPr>
            <p:ph sz="quarter" idx="1"/>
          </p:nvPr>
        </p:nvSpPr>
        <p:spPr>
          <a:xfrm>
            <a:off x="301752" y="1700808"/>
            <a:ext cx="8503920" cy="4398240"/>
          </a:xfrm>
        </p:spPr>
        <p:txBody>
          <a:bodyPr/>
          <a:lstStyle/>
          <a:p>
            <a:pPr marL="0" indent="0">
              <a:buNone/>
            </a:pPr>
            <a:endParaRPr lang="fr-FR" dirty="0" smtClean="0"/>
          </a:p>
          <a:p>
            <a:pPr marL="0" indent="0" algn="ctr">
              <a:buNone/>
            </a:pPr>
            <a:r>
              <a:rPr lang="fr-FR" dirty="0" smtClean="0"/>
              <a:t> </a:t>
            </a:r>
            <a:r>
              <a:rPr lang="fr-FR" b="1" dirty="0" smtClean="0"/>
              <a:t>Ni à lire, ni à écrire</a:t>
            </a:r>
          </a:p>
          <a:p>
            <a:pPr marL="0" indent="0" algn="ctr">
              <a:buNone/>
            </a:pPr>
            <a:endParaRPr lang="fr-FR" b="1" dirty="0" smtClean="0"/>
          </a:p>
          <a:p>
            <a:pPr marL="0" indent="0" algn="ctr">
              <a:buNone/>
            </a:pPr>
            <a:r>
              <a:rPr lang="fr-FR" b="1" dirty="0" smtClean="0"/>
              <a:t>Utilisation du « dessin »</a:t>
            </a:r>
          </a:p>
          <a:p>
            <a:pPr marL="0" indent="0" algn="ctr">
              <a:buNone/>
            </a:pPr>
            <a:endParaRPr lang="fr-FR" b="1" dirty="0" smtClean="0"/>
          </a:p>
          <a:p>
            <a:pPr marL="0" indent="0" algn="ctr">
              <a:buNone/>
            </a:pPr>
            <a:r>
              <a:rPr lang="fr-FR" b="1" dirty="0" smtClean="0"/>
              <a:t>La « devinette »</a:t>
            </a:r>
          </a:p>
          <a:p>
            <a:pPr marL="0" indent="0" algn="ctr">
              <a:buNone/>
            </a:pPr>
            <a:endParaRPr lang="fr-FR" b="1" dirty="0"/>
          </a:p>
          <a:p>
            <a:pPr marL="0" indent="0" algn="ctr">
              <a:buNone/>
            </a:pPr>
            <a:endParaRPr lang="fr-FR" b="1" dirty="0"/>
          </a:p>
        </p:txBody>
      </p:sp>
    </p:spTree>
    <p:extLst>
      <p:ext uri="{BB962C8B-B14F-4D97-AF65-F5344CB8AC3E}">
        <p14:creationId xmlns:p14="http://schemas.microsoft.com/office/powerpoint/2010/main" val="20821925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105835"/>
            <a:ext cx="4572000" cy="1846659"/>
          </a:xfrm>
          <a:prstGeom prst="rect">
            <a:avLst/>
          </a:prstGeom>
        </p:spPr>
        <p:txBody>
          <a:bodyPr>
            <a:spAutoFit/>
          </a:bodyPr>
          <a:lstStyle/>
          <a:p>
            <a:r>
              <a:rPr lang="fr-FR" sz="3200" dirty="0">
                <a:hlinkClick r:id="rId3"/>
              </a:rPr>
              <a:t>http://www.caracolus.fr/ecrire-sans-erreur-au-ce1-le-rallye-eureka</a:t>
            </a:r>
            <a:r>
              <a:rPr lang="fr-FR" sz="3200" dirty="0" smtClean="0">
                <a:hlinkClick r:id="rId3"/>
              </a:rPr>
              <a:t>/</a:t>
            </a:r>
            <a:endParaRPr lang="fr-FR" sz="3200" dirty="0" smtClean="0"/>
          </a:p>
          <a:p>
            <a:endParaRPr lang="fr-FR" dirty="0"/>
          </a:p>
        </p:txBody>
      </p:sp>
    </p:spTree>
    <p:extLst>
      <p:ext uri="{BB962C8B-B14F-4D97-AF65-F5344CB8AC3E}">
        <p14:creationId xmlns:p14="http://schemas.microsoft.com/office/powerpoint/2010/main" val="5547157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505" y="1265986"/>
            <a:ext cx="6800415" cy="4539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8105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5023" y="1628800"/>
            <a:ext cx="4310159" cy="2969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78049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1043608" y="2819400"/>
            <a:ext cx="6728792" cy="3057872"/>
          </a:xfrm>
        </p:spPr>
        <p:txBody>
          <a:bodyPr>
            <a:normAutofit lnSpcReduction="10000"/>
          </a:bodyPr>
          <a:lstStyle/>
          <a:p>
            <a:r>
              <a:rPr lang="fr-FR" sz="2800" dirty="0" smtClean="0"/>
              <a:t>La fluence</a:t>
            </a:r>
          </a:p>
          <a:p>
            <a:r>
              <a:rPr lang="fr-FR" sz="2800" dirty="0" smtClean="0"/>
              <a:t>La morphologie</a:t>
            </a:r>
          </a:p>
          <a:p>
            <a:r>
              <a:rPr lang="fr-FR" sz="2800" dirty="0" smtClean="0"/>
              <a:t>La </a:t>
            </a:r>
            <a:r>
              <a:rPr lang="fr-FR" sz="2800" dirty="0" err="1" smtClean="0"/>
              <a:t>comprehension</a:t>
            </a:r>
            <a:r>
              <a:rPr lang="fr-FR" sz="2800" dirty="0" smtClean="0"/>
              <a:t> orale</a:t>
            </a:r>
          </a:p>
          <a:p>
            <a:r>
              <a:rPr lang="fr-FR" sz="2800" dirty="0" smtClean="0"/>
              <a:t>La copie</a:t>
            </a:r>
          </a:p>
          <a:p>
            <a:r>
              <a:rPr lang="fr-FR" sz="2800" dirty="0" smtClean="0"/>
              <a:t>La dictée « EXPLICITE »</a:t>
            </a:r>
          </a:p>
          <a:p>
            <a:r>
              <a:rPr lang="fr-FR" sz="2800" dirty="0" smtClean="0"/>
              <a:t>La production d’</a:t>
            </a:r>
            <a:r>
              <a:rPr lang="fr-FR" sz="2800" dirty="0" err="1" smtClean="0"/>
              <a:t>ecrits</a:t>
            </a:r>
            <a:endParaRPr lang="fr-FR" sz="2800" dirty="0" smtClean="0"/>
          </a:p>
          <a:p>
            <a:endParaRPr lang="fr-FR" dirty="0" smtClean="0"/>
          </a:p>
          <a:p>
            <a:endParaRPr lang="fr-FR" dirty="0"/>
          </a:p>
        </p:txBody>
      </p:sp>
      <p:sp>
        <p:nvSpPr>
          <p:cNvPr id="3" name="Titre 2"/>
          <p:cNvSpPr>
            <a:spLocks noGrp="1"/>
          </p:cNvSpPr>
          <p:nvPr>
            <p:ph type="ctrTitle"/>
          </p:nvPr>
        </p:nvSpPr>
        <p:spPr/>
        <p:txBody>
          <a:bodyPr/>
          <a:lstStyle/>
          <a:p>
            <a:r>
              <a:rPr lang="fr-FR" dirty="0" smtClean="0"/>
              <a:t>CONCLUSION</a:t>
            </a:r>
            <a:br>
              <a:rPr lang="fr-FR" dirty="0" smtClean="0"/>
            </a:br>
            <a:r>
              <a:rPr lang="fr-FR" dirty="0" smtClean="0"/>
              <a:t>1.  Les « manques »</a:t>
            </a:r>
            <a:endParaRPr lang="fr-FR" dirty="0"/>
          </a:p>
        </p:txBody>
      </p:sp>
    </p:spTree>
    <p:extLst>
      <p:ext uri="{BB962C8B-B14F-4D97-AF65-F5344CB8AC3E}">
        <p14:creationId xmlns:p14="http://schemas.microsoft.com/office/powerpoint/2010/main" val="19686802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116632"/>
            <a:ext cx="8534400" cy="936104"/>
          </a:xfrm>
        </p:spPr>
        <p:txBody>
          <a:bodyPr>
            <a:normAutofit/>
          </a:bodyPr>
          <a:lstStyle/>
          <a:p>
            <a:r>
              <a:rPr lang="fr-FR" sz="4000" dirty="0" smtClean="0">
                <a:solidFill>
                  <a:schemeClr val="tx2">
                    <a:lumMod val="60000"/>
                    <a:lumOff val="40000"/>
                  </a:schemeClr>
                </a:solidFill>
              </a:rPr>
              <a:t>2.  Questionner son efficacité</a:t>
            </a:r>
            <a:endParaRPr lang="fr-FR" sz="4000" dirty="0">
              <a:solidFill>
                <a:schemeClr val="tx2">
                  <a:lumMod val="60000"/>
                  <a:lumOff val="40000"/>
                </a:schemeClr>
              </a:solidFill>
            </a:endParaRPr>
          </a:p>
        </p:txBody>
      </p:sp>
      <p:sp>
        <p:nvSpPr>
          <p:cNvPr id="3" name="Espace réservé du contenu 2"/>
          <p:cNvSpPr>
            <a:spLocks noGrp="1"/>
          </p:cNvSpPr>
          <p:nvPr>
            <p:ph sz="quarter" idx="1"/>
          </p:nvPr>
        </p:nvSpPr>
        <p:spPr>
          <a:xfrm>
            <a:off x="301752" y="1527048"/>
            <a:ext cx="8503920" cy="4638256"/>
          </a:xfrm>
        </p:spPr>
        <p:txBody>
          <a:bodyPr>
            <a:normAutofit/>
          </a:bodyPr>
          <a:lstStyle/>
          <a:p>
            <a:r>
              <a:rPr lang="fr-FR" dirty="0" smtClean="0"/>
              <a:t>Choix des </a:t>
            </a:r>
            <a:r>
              <a:rPr lang="fr-FR" b="1" dirty="0" smtClean="0"/>
              <a:t>contenus</a:t>
            </a:r>
            <a:r>
              <a:rPr lang="fr-FR" dirty="0" smtClean="0"/>
              <a:t>  pour chasser ce qui est peu utile</a:t>
            </a:r>
          </a:p>
          <a:p>
            <a:pPr marL="0" indent="0">
              <a:buNone/>
            </a:pPr>
            <a:r>
              <a:rPr lang="fr-FR" i="1" dirty="0" smtClean="0"/>
              <a:t>Ex : la météo, ce qui ne donne ni à lire ni à écrire, copie sans apprentissage, la pêche aux mots…</a:t>
            </a:r>
          </a:p>
          <a:p>
            <a:pPr marL="0" indent="0">
              <a:buNone/>
            </a:pPr>
            <a:endParaRPr lang="fr-FR" i="1" dirty="0" smtClean="0"/>
          </a:p>
          <a:p>
            <a:r>
              <a:rPr lang="fr-FR" b="1" dirty="0" smtClean="0"/>
              <a:t>Rendement – rythme - temps effectif d’action</a:t>
            </a:r>
            <a:endParaRPr lang="fr-FR" dirty="0" smtClean="0"/>
          </a:p>
          <a:p>
            <a:pPr marL="0" indent="0">
              <a:buNone/>
            </a:pPr>
            <a:r>
              <a:rPr lang="fr-FR" i="1" dirty="0" smtClean="0"/>
              <a:t>Ex : Combien de temps pour dicter 10 syllabes ? Les corrections ? Temps avant de passer à la phase d’écriture ?     </a:t>
            </a:r>
          </a:p>
          <a:p>
            <a:pPr marL="0" indent="0" algn="ctr">
              <a:buNone/>
            </a:pPr>
            <a:r>
              <a:rPr lang="fr-FR" b="1" dirty="0" smtClean="0">
                <a:solidFill>
                  <a:srgbClr val="FF0000"/>
                </a:solidFill>
              </a:rPr>
              <a:t>Oser chronométrer, se chronométrer</a:t>
            </a:r>
            <a:endParaRPr lang="fr-FR" b="1" dirty="0">
              <a:solidFill>
                <a:srgbClr val="FF0000"/>
              </a:solidFill>
            </a:endParaRPr>
          </a:p>
        </p:txBody>
      </p:sp>
    </p:spTree>
    <p:extLst>
      <p:ext uri="{BB962C8B-B14F-4D97-AF65-F5344CB8AC3E}">
        <p14:creationId xmlns:p14="http://schemas.microsoft.com/office/powerpoint/2010/main" val="1514250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2">
                    <a:lumMod val="60000"/>
                    <a:lumOff val="40000"/>
                  </a:schemeClr>
                </a:solidFill>
              </a:rPr>
              <a:t>3. Les fonctionnements</a:t>
            </a:r>
            <a:endParaRPr lang="fr-FR" dirty="0">
              <a:solidFill>
                <a:schemeClr val="tx2">
                  <a:lumMod val="60000"/>
                  <a:lumOff val="40000"/>
                </a:schemeClr>
              </a:solidFill>
            </a:endParaRPr>
          </a:p>
        </p:txBody>
      </p:sp>
      <p:sp>
        <p:nvSpPr>
          <p:cNvPr id="3" name="Espace réservé du contenu 2"/>
          <p:cNvSpPr>
            <a:spLocks noGrp="1"/>
          </p:cNvSpPr>
          <p:nvPr>
            <p:ph sz="quarter" idx="1"/>
          </p:nvPr>
        </p:nvSpPr>
        <p:spPr/>
        <p:txBody>
          <a:bodyPr/>
          <a:lstStyle/>
          <a:p>
            <a:r>
              <a:rPr lang="fr-FR" dirty="0" smtClean="0"/>
              <a:t>L’alternance individuel-collectif a vécu.</a:t>
            </a:r>
          </a:p>
          <a:p>
            <a:r>
              <a:rPr lang="fr-FR" dirty="0" smtClean="0"/>
              <a:t>La différenciation est une réponse souvent adaptée, parfois insuffisante mais proposer des tâches différentes semble peu pertinent.</a:t>
            </a:r>
          </a:p>
          <a:p>
            <a:r>
              <a:rPr lang="fr-FR" dirty="0" smtClean="0"/>
              <a:t>Le feed-back immédiat est essentiel.</a:t>
            </a:r>
          </a:p>
          <a:p>
            <a:r>
              <a:rPr lang="fr-FR" dirty="0" smtClean="0"/>
              <a:t>L’</a:t>
            </a:r>
            <a:r>
              <a:rPr lang="fr-FR" dirty="0" err="1" smtClean="0"/>
              <a:t>oralisation</a:t>
            </a:r>
            <a:r>
              <a:rPr lang="fr-FR" dirty="0" smtClean="0"/>
              <a:t> est essentielle pour rendre </a:t>
            </a:r>
            <a:r>
              <a:rPr lang="fr-FR" b="1" dirty="0" smtClean="0"/>
              <a:t>EXPLICITE </a:t>
            </a:r>
            <a:r>
              <a:rPr lang="fr-FR" dirty="0" smtClean="0"/>
              <a:t>mais est très consommatrice de temps.</a:t>
            </a:r>
          </a:p>
          <a:p>
            <a:pPr marL="0" indent="0" algn="ctr">
              <a:buNone/>
            </a:pPr>
            <a:r>
              <a:rPr lang="fr-FR" b="1" dirty="0" smtClean="0">
                <a:solidFill>
                  <a:srgbClr val="FF0000"/>
                </a:solidFill>
              </a:rPr>
              <a:t>Oser le travail par 2 </a:t>
            </a:r>
          </a:p>
          <a:p>
            <a:pPr marL="0" indent="0" algn="ctr">
              <a:buNone/>
            </a:pPr>
            <a:r>
              <a:rPr lang="fr-FR" b="1" dirty="0" smtClean="0"/>
              <a:t>Oser l’autonomie</a:t>
            </a:r>
            <a:endParaRPr lang="fr-FR" b="1" dirty="0"/>
          </a:p>
        </p:txBody>
      </p:sp>
    </p:spTree>
    <p:extLst>
      <p:ext uri="{BB962C8B-B14F-4D97-AF65-F5344CB8AC3E}">
        <p14:creationId xmlns:p14="http://schemas.microsoft.com/office/powerpoint/2010/main" val="12018062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solidFill>
                  <a:schemeClr val="tx2">
                    <a:lumMod val="60000"/>
                    <a:lumOff val="40000"/>
                  </a:schemeClr>
                </a:solidFill>
              </a:rPr>
              <a:t>Compléments liés aux fonctionnements</a:t>
            </a:r>
            <a:endParaRPr lang="fr-FR" sz="3200" dirty="0">
              <a:solidFill>
                <a:schemeClr val="tx2">
                  <a:lumMod val="60000"/>
                  <a:lumOff val="40000"/>
                </a:schemeClr>
              </a:solidFill>
            </a:endParaRPr>
          </a:p>
        </p:txBody>
      </p:sp>
      <p:sp>
        <p:nvSpPr>
          <p:cNvPr id="3" name="Espace réservé du contenu 2"/>
          <p:cNvSpPr>
            <a:spLocks noGrp="1"/>
          </p:cNvSpPr>
          <p:nvPr>
            <p:ph sz="quarter" idx="1"/>
          </p:nvPr>
        </p:nvSpPr>
        <p:spPr/>
        <p:txBody>
          <a:bodyPr/>
          <a:lstStyle/>
          <a:p>
            <a:r>
              <a:rPr lang="fr-FR" sz="2400" dirty="0" smtClean="0"/>
              <a:t>Travailler avec un groupe d’élèves</a:t>
            </a:r>
          </a:p>
          <a:p>
            <a:r>
              <a:rPr lang="fr-FR" sz="2400" dirty="0" smtClean="0"/>
              <a:t>Investir différents espaces de la classe: Bibliothèque, coin écoute, espace informatique, espace « fichiers »/ »défis », coin jeux à règles.</a:t>
            </a:r>
          </a:p>
          <a:p>
            <a:r>
              <a:rPr lang="fr-FR" sz="2400" dirty="0" smtClean="0"/>
              <a:t>Proposer différents ateliers adaptés aux besoins des élèves</a:t>
            </a:r>
            <a:endParaRPr lang="fr-FR" sz="2400" dirty="0"/>
          </a:p>
        </p:txBody>
      </p:sp>
    </p:spTree>
    <p:extLst>
      <p:ext uri="{BB962C8B-B14F-4D97-AF65-F5344CB8AC3E}">
        <p14:creationId xmlns:p14="http://schemas.microsoft.com/office/powerpoint/2010/main" val="25703445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2">
                    <a:lumMod val="60000"/>
                    <a:lumOff val="40000"/>
                  </a:schemeClr>
                </a:solidFill>
              </a:rPr>
              <a:t>4.   L’élève et l’enfant</a:t>
            </a:r>
            <a:endParaRPr lang="fr-FR" dirty="0">
              <a:solidFill>
                <a:schemeClr val="tx2">
                  <a:lumMod val="60000"/>
                  <a:lumOff val="40000"/>
                </a:schemeClr>
              </a:solidFill>
            </a:endParaRPr>
          </a:p>
        </p:txBody>
      </p:sp>
      <p:sp>
        <p:nvSpPr>
          <p:cNvPr id="3" name="Espace réservé du contenu 2"/>
          <p:cNvSpPr>
            <a:spLocks noGrp="1"/>
          </p:cNvSpPr>
          <p:nvPr>
            <p:ph sz="quarter" idx="1"/>
          </p:nvPr>
        </p:nvSpPr>
        <p:spPr/>
        <p:txBody>
          <a:bodyPr/>
          <a:lstStyle/>
          <a:p>
            <a:r>
              <a:rPr lang="fr-FR" dirty="0" smtClean="0"/>
              <a:t>Certains n’apprennent qu’à l’école. 1000h de lecture d’albums à la maison avant le CP pour certains. </a:t>
            </a:r>
            <a:r>
              <a:rPr lang="fr-FR" b="1" dirty="0" smtClean="0"/>
              <a:t>L’acculturation</a:t>
            </a:r>
            <a:r>
              <a:rPr lang="fr-FR" dirty="0" smtClean="0"/>
              <a:t> à l’école est </a:t>
            </a:r>
            <a:r>
              <a:rPr lang="fr-FR" b="1" dirty="0" smtClean="0"/>
              <a:t>DECISIVE.</a:t>
            </a:r>
          </a:p>
          <a:p>
            <a:r>
              <a:rPr lang="fr-FR" dirty="0" smtClean="0"/>
              <a:t>Plus les feed-back de l’enseignant sont négatifs, moins l’enfant apprendra </a:t>
            </a:r>
            <a:r>
              <a:rPr lang="fr-FR" dirty="0"/>
              <a:t>(</a:t>
            </a:r>
            <a:r>
              <a:rPr lang="fr-FR" dirty="0" err="1"/>
              <a:t>cf</a:t>
            </a:r>
            <a:r>
              <a:rPr lang="fr-FR" dirty="0"/>
              <a:t> </a:t>
            </a:r>
            <a:r>
              <a:rPr lang="fr-FR" dirty="0" err="1"/>
              <a:t>neuro-sciences</a:t>
            </a:r>
            <a:r>
              <a:rPr lang="fr-FR" dirty="0" smtClean="0"/>
              <a:t>).</a:t>
            </a:r>
            <a:endParaRPr lang="fr-FR" dirty="0"/>
          </a:p>
          <a:p>
            <a:pPr marL="0" indent="0">
              <a:buNone/>
            </a:pPr>
            <a:r>
              <a:rPr lang="fr-FR" b="1" dirty="0" smtClean="0"/>
              <a:t>BIENVEILLANCE indispensable</a:t>
            </a:r>
          </a:p>
          <a:p>
            <a:r>
              <a:rPr lang="fr-FR" dirty="0" smtClean="0"/>
              <a:t>Se voir apprendre, progresser, renforce le désir d’apprendre. </a:t>
            </a:r>
          </a:p>
          <a:p>
            <a:pPr marL="0" indent="0" algn="ctr">
              <a:buNone/>
            </a:pPr>
            <a:r>
              <a:rPr lang="fr-FR" b="1" dirty="0" smtClean="0"/>
              <a:t>EVALUATION</a:t>
            </a:r>
            <a:r>
              <a:rPr lang="fr-FR" dirty="0" smtClean="0"/>
              <a:t>, </a:t>
            </a:r>
            <a:r>
              <a:rPr lang="fr-FR" dirty="0" err="1" smtClean="0"/>
              <a:t>auto-évéluation</a:t>
            </a:r>
            <a:r>
              <a:rPr lang="fr-FR" dirty="0" smtClean="0"/>
              <a:t>, </a:t>
            </a:r>
            <a:r>
              <a:rPr lang="fr-FR" dirty="0" err="1" smtClean="0"/>
              <a:t>co</a:t>
            </a:r>
            <a:r>
              <a:rPr lang="fr-FR" dirty="0" smtClean="0"/>
              <a:t>-évaluation </a:t>
            </a:r>
            <a:r>
              <a:rPr lang="fr-FR" b="1" dirty="0" smtClean="0">
                <a:solidFill>
                  <a:srgbClr val="FF0000"/>
                </a:solidFill>
              </a:rPr>
              <a:t>positives</a:t>
            </a:r>
          </a:p>
          <a:p>
            <a:endParaRPr lang="fr-FR" dirty="0"/>
          </a:p>
        </p:txBody>
      </p:sp>
    </p:spTree>
    <p:extLst>
      <p:ext uri="{BB962C8B-B14F-4D97-AF65-F5344CB8AC3E}">
        <p14:creationId xmlns:p14="http://schemas.microsoft.com/office/powerpoint/2010/main" val="24778405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Pistes pour travailler en équipe</a:t>
            </a:r>
            <a:endParaRPr lang="fr-FR" dirty="0"/>
          </a:p>
        </p:txBody>
      </p:sp>
      <p:sp>
        <p:nvSpPr>
          <p:cNvPr id="3" name="Espace réservé du contenu 2"/>
          <p:cNvSpPr>
            <a:spLocks noGrp="1"/>
          </p:cNvSpPr>
          <p:nvPr>
            <p:ph sz="quarter" idx="1"/>
          </p:nvPr>
        </p:nvSpPr>
        <p:spPr/>
        <p:txBody>
          <a:bodyPr/>
          <a:lstStyle/>
          <a:p>
            <a:r>
              <a:rPr lang="fr-FR" dirty="0" smtClean="0"/>
              <a:t>En lien avec les « manques »</a:t>
            </a:r>
          </a:p>
          <a:p>
            <a:pPr marL="0" indent="0">
              <a:buNone/>
            </a:pPr>
            <a:r>
              <a:rPr lang="fr-FR" dirty="0" smtClean="0"/>
              <a:t>Outils pour écrire</a:t>
            </a:r>
          </a:p>
          <a:p>
            <a:pPr marL="0" indent="0">
              <a:buNone/>
            </a:pPr>
            <a:r>
              <a:rPr lang="fr-FR" dirty="0" smtClean="0"/>
              <a:t>Fluence</a:t>
            </a:r>
          </a:p>
          <a:p>
            <a:pPr marL="0" indent="0">
              <a:buNone/>
            </a:pPr>
            <a:r>
              <a:rPr lang="fr-FR" dirty="0" smtClean="0"/>
              <a:t>Copie</a:t>
            </a:r>
          </a:p>
          <a:p>
            <a:pPr marL="0" indent="0">
              <a:buNone/>
            </a:pPr>
            <a:r>
              <a:rPr lang="fr-FR" dirty="0" smtClean="0"/>
              <a:t>Dictée</a:t>
            </a:r>
          </a:p>
          <a:p>
            <a:pPr marL="0" indent="0">
              <a:buNone/>
            </a:pPr>
            <a:r>
              <a:rPr lang="fr-FR" dirty="0" smtClean="0"/>
              <a:t>Compréhension : Apprendre à raconter</a:t>
            </a:r>
          </a:p>
          <a:p>
            <a:pPr marL="0" indent="0">
              <a:buNone/>
            </a:pPr>
            <a:r>
              <a:rPr lang="fr-FR" dirty="0" smtClean="0"/>
              <a:t> </a:t>
            </a:r>
          </a:p>
          <a:p>
            <a:r>
              <a:rPr lang="fr-FR" b="1" dirty="0" smtClean="0"/>
              <a:t>Travailler à deux</a:t>
            </a:r>
            <a:endParaRPr lang="fr-FR" b="1" dirty="0"/>
          </a:p>
        </p:txBody>
      </p:sp>
    </p:spTree>
    <p:extLst>
      <p:ext uri="{BB962C8B-B14F-4D97-AF65-F5344CB8AC3E}">
        <p14:creationId xmlns:p14="http://schemas.microsoft.com/office/powerpoint/2010/main" val="1508649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01295"/>
            <a:ext cx="5472608" cy="6030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3662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91767"/>
            <a:ext cx="4896543" cy="5701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5544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Exemples de contenus adaptés, mais…</a:t>
            </a:r>
            <a:endParaRPr lang="fr-FR" dirty="0"/>
          </a:p>
        </p:txBody>
      </p:sp>
      <p:pic>
        <p:nvPicPr>
          <p:cNvPr id="4098" name="Picture 2"/>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2937644" y="1527175"/>
            <a:ext cx="32322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4712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Penser au rendement !!!</a:t>
            </a:r>
            <a:endParaRPr lang="fr-FR" dirty="0"/>
          </a:p>
        </p:txBody>
      </p:sp>
      <p:pic>
        <p:nvPicPr>
          <p:cNvPr id="1026"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2627784" y="1527175"/>
            <a:ext cx="3744416"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009423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1811</TotalTime>
  <Words>2248</Words>
  <Application>Microsoft Office PowerPoint</Application>
  <PresentationFormat>Affichage à l'écran (4:3)</PresentationFormat>
  <Paragraphs>419</Paragraphs>
  <Slides>58</Slides>
  <Notes>25</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58</vt:i4>
      </vt:variant>
    </vt:vector>
  </HeadingPairs>
  <TitlesOfParts>
    <vt:vector size="60" baseType="lpstr">
      <vt:lpstr>Civil</vt:lpstr>
      <vt:lpstr>Document</vt:lpstr>
      <vt:lpstr>Lire-Ecrire Ressources</vt:lpstr>
      <vt:lpstr>Lecture: Temps de travail effectif</vt:lpstr>
      <vt:lpstr>Essais de réponses  CP      (1)</vt:lpstr>
      <vt:lpstr>Lire un texte : 15’ max En faire un temps explicite de ce qu’est l’acte de lire </vt:lpstr>
      <vt:lpstr>Supprimer les temps-situations « inefficaces » </vt:lpstr>
      <vt:lpstr>Présentation PowerPoint</vt:lpstr>
      <vt:lpstr>Présentation PowerPoint</vt:lpstr>
      <vt:lpstr>Exemples de contenus adaptés, mais…</vt:lpstr>
      <vt:lpstr>Penser au rendement !!!</vt:lpstr>
      <vt:lpstr>Et aussi : Lire et jouer</vt:lpstr>
      <vt:lpstr>Et encore : Avoir à écrire</vt:lpstr>
      <vt:lpstr>Plus généralement</vt:lpstr>
      <vt:lpstr>Des exemples de progressions</vt:lpstr>
      <vt:lpstr>Synthèse : Ce qui fait néanmoins débat</vt:lpstr>
      <vt:lpstr>Didactique du lire-écrire Ce qui fait consensus </vt:lpstr>
      <vt:lpstr>La lecture à haute voix</vt:lpstr>
      <vt:lpstr>Une réponse : Un enseignement explicite</vt:lpstr>
      <vt:lpstr>Apprendre à comprendre</vt:lpstr>
      <vt:lpstr>   Finalité : Être capable de lire un texte silencieusement et de le comprendre </vt:lpstr>
      <vt:lpstr>Ce qui doit s’enseigner</vt:lpstr>
      <vt:lpstr>Proposition de tâche prioritaire</vt:lpstr>
      <vt:lpstr>Stratégies d’enseignement</vt:lpstr>
      <vt:lpstr>Eviter le tout oral collectif sans recourir au questionnaire écrit</vt:lpstr>
      <vt:lpstr>Ex : Reconstruire pour raconter  </vt:lpstr>
      <vt:lpstr>Présentation PowerPoint</vt:lpstr>
      <vt:lpstr>Modalités autres que l’oral collectif</vt:lpstr>
      <vt:lpstr>Le documentaire</vt:lpstr>
      <vt:lpstr>Souvent négligé donc méconnu</vt:lpstr>
      <vt:lpstr>Morphologie pour mieux lire, comprendre et écrire</vt:lpstr>
      <vt:lpstr>Ecriture</vt:lpstr>
      <vt:lpstr>Présentation PowerPoint</vt:lpstr>
      <vt:lpstr>La copie </vt:lpstr>
      <vt:lpstr>Pourquoi autant d’écarts ?</vt:lpstr>
      <vt:lpstr>Propositions</vt:lpstr>
      <vt:lpstr>Bilan juin (Goigoux)</vt:lpstr>
      <vt:lpstr>Comment apprendre à copier ?</vt:lpstr>
      <vt:lpstr>La Dictée</vt:lpstr>
      <vt:lpstr>Dictée (suite)</vt:lpstr>
      <vt:lpstr>Synthèse sur la dictée</vt:lpstr>
      <vt:lpstr>Produire des écrits</vt:lpstr>
      <vt:lpstr>Opérations requises pour produire un écrit</vt:lpstr>
      <vt:lpstr>Conséquence et solutions</vt:lpstr>
      <vt:lpstr>Illustrations (1)</vt:lpstr>
      <vt:lpstr>Illustrations (2)</vt:lpstr>
      <vt:lpstr>Outils pour l’élève (1)</vt:lpstr>
      <vt:lpstr>Outils (suite)</vt:lpstr>
      <vt:lpstr>Présentation PowerPoint</vt:lpstr>
      <vt:lpstr>Présentation PowerPoint</vt:lpstr>
      <vt:lpstr>Présentation PowerPoint</vt:lpstr>
      <vt:lpstr>Présentation PowerPoint</vt:lpstr>
      <vt:lpstr>Présentation PowerPoint</vt:lpstr>
      <vt:lpstr>Présentation PowerPoint</vt:lpstr>
      <vt:lpstr>CONCLUSION 1.  Les « manques »</vt:lpstr>
      <vt:lpstr>2.  Questionner son efficacité</vt:lpstr>
      <vt:lpstr>3. Les fonctionnements</vt:lpstr>
      <vt:lpstr>Compléments liés aux fonctionnements</vt:lpstr>
      <vt:lpstr>4.   L’élève et l’enfant</vt:lpstr>
      <vt:lpstr>Pistes pour travailler en équipe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Mots clés</dc:title>
  <cp:lastModifiedBy> </cp:lastModifiedBy>
  <cp:revision>106</cp:revision>
  <dcterms:modified xsi:type="dcterms:W3CDTF">2018-10-19T08:34:47Z</dcterms:modified>
</cp:coreProperties>
</file>